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5" r:id="rId1"/>
  </p:sldMasterIdLst>
  <p:notesMasterIdLst>
    <p:notesMasterId r:id="rId26"/>
  </p:notesMasterIdLst>
  <p:handoutMasterIdLst>
    <p:handoutMasterId r:id="rId27"/>
  </p:handoutMasterIdLst>
  <p:sldIdLst>
    <p:sldId id="256" r:id="rId2"/>
    <p:sldId id="615" r:id="rId3"/>
    <p:sldId id="611" r:id="rId4"/>
    <p:sldId id="612" r:id="rId5"/>
    <p:sldId id="613" r:id="rId6"/>
    <p:sldId id="614" r:id="rId7"/>
    <p:sldId id="618" r:id="rId8"/>
    <p:sldId id="619" r:id="rId9"/>
    <p:sldId id="620" r:id="rId10"/>
    <p:sldId id="621" r:id="rId11"/>
    <p:sldId id="627" r:id="rId12"/>
    <p:sldId id="629" r:id="rId13"/>
    <p:sldId id="635" r:id="rId14"/>
    <p:sldId id="622" r:id="rId15"/>
    <p:sldId id="623" r:id="rId16"/>
    <p:sldId id="624" r:id="rId17"/>
    <p:sldId id="625" r:id="rId18"/>
    <p:sldId id="628" r:id="rId19"/>
    <p:sldId id="630" r:id="rId20"/>
    <p:sldId id="631" r:id="rId21"/>
    <p:sldId id="632" r:id="rId22"/>
    <p:sldId id="638" r:id="rId23"/>
    <p:sldId id="637" r:id="rId24"/>
    <p:sldId id="617" r:id="rId25"/>
  </p:sldIdLst>
  <p:sldSz cx="9144000" cy="6858000" type="screen4x3"/>
  <p:notesSz cx="6794500" cy="99187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AFD"/>
    <a:srgbClr val="AFEAFF"/>
    <a:srgbClr val="61D6FF"/>
    <a:srgbClr val="CCFF99"/>
    <a:srgbClr val="FFAFAF"/>
    <a:srgbClr val="FF9966"/>
    <a:srgbClr val="FFCC99"/>
    <a:srgbClr val="FFFF99"/>
    <a:srgbClr val="00421E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9" autoAdjust="0"/>
    <p:restoredTop sz="96650" autoAdjust="0"/>
  </p:normalViewPr>
  <p:slideViewPr>
    <p:cSldViewPr snapToGrid="0" snapToObjects="1">
      <p:cViewPr varScale="1">
        <p:scale>
          <a:sx n="38" d="100"/>
          <a:sy n="38" d="100"/>
        </p:scale>
        <p:origin x="132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6" d="100"/>
          <a:sy n="116" d="100"/>
        </p:scale>
        <p:origin x="-228" y="-108"/>
      </p:cViewPr>
      <p:guideLst>
        <p:guide orient="horz" pos="3124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16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1813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9C2EE78-7EEF-4C22-8D2A-79210ED46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654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16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2950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1700"/>
            <a:ext cx="54356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1813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7627E15-D81E-47C2-B0CD-44F1CB8EC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049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4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34658-2FDB-4F8E-A13F-99C2C510E330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202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8829675" y="915988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7421563" y="3205163"/>
            <a:ext cx="15430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47"/>
          <p:cNvSpPr>
            <a:spLocks noChangeShapeType="1"/>
          </p:cNvSpPr>
          <p:nvPr userDrawn="1"/>
        </p:nvSpPr>
        <p:spPr bwMode="auto">
          <a:xfrm>
            <a:off x="155575" y="1233488"/>
            <a:ext cx="880903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1233488"/>
            <a:ext cx="8491537" cy="1971675"/>
          </a:xfrm>
        </p:spPr>
        <p:txBody>
          <a:bodyPr anchor="b"/>
          <a:lstStyle>
            <a:lvl1pPr algn="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en-US"/>
              <a:t>Click to edit Master title style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409950"/>
            <a:ext cx="8502650" cy="2979738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en-US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/>
            </a:lvl1pPr>
          </a:lstStyle>
          <a:p>
            <a:pPr>
              <a:defRPr/>
            </a:pPr>
            <a:endParaRPr lang="ru-RU" altLang="en-US"/>
          </a:p>
        </p:txBody>
      </p:sp>
      <p:grpSp>
        <p:nvGrpSpPr>
          <p:cNvPr id="19" name="Group 43"/>
          <p:cNvGrpSpPr>
            <a:grpSpLocks/>
          </p:cNvGrpSpPr>
          <p:nvPr userDrawn="1"/>
        </p:nvGrpSpPr>
        <p:grpSpPr bwMode="auto">
          <a:xfrm>
            <a:off x="7033457" y="171600"/>
            <a:ext cx="728108" cy="744388"/>
            <a:chOff x="3200" y="3458"/>
            <a:chExt cx="400" cy="442"/>
          </a:xfrm>
        </p:grpSpPr>
        <p:sp>
          <p:nvSpPr>
            <p:cNvPr id="20" name="Freeform 44"/>
            <p:cNvSpPr>
              <a:spLocks/>
            </p:cNvSpPr>
            <p:nvPr/>
          </p:nvSpPr>
          <p:spPr bwMode="ltGray">
            <a:xfrm>
              <a:off x="3200" y="3458"/>
              <a:ext cx="400" cy="362"/>
            </a:xfrm>
            <a:custGeom>
              <a:avLst/>
              <a:gdLst/>
              <a:ahLst/>
              <a:cxnLst>
                <a:cxn ang="0">
                  <a:pos x="0" y="907"/>
                </a:cxn>
                <a:cxn ang="0">
                  <a:pos x="999" y="0"/>
                </a:cxn>
                <a:cxn ang="0">
                  <a:pos x="274" y="907"/>
                </a:cxn>
                <a:cxn ang="0">
                  <a:pos x="0" y="907"/>
                </a:cxn>
              </a:cxnLst>
              <a:rect l="0" t="0" r="r" b="b"/>
              <a:pathLst>
                <a:path w="999" h="907">
                  <a:moveTo>
                    <a:pt x="0" y="907"/>
                  </a:moveTo>
                  <a:lnTo>
                    <a:pt x="999" y="0"/>
                  </a:lnTo>
                  <a:lnTo>
                    <a:pt x="274" y="907"/>
                  </a:lnTo>
                  <a:lnTo>
                    <a:pt x="0" y="907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" name="Freeform 45"/>
            <p:cNvSpPr>
              <a:spLocks/>
            </p:cNvSpPr>
            <p:nvPr/>
          </p:nvSpPr>
          <p:spPr bwMode="ltGray">
            <a:xfrm>
              <a:off x="3229" y="3480"/>
              <a:ext cx="235" cy="282"/>
            </a:xfrm>
            <a:custGeom>
              <a:avLst/>
              <a:gdLst/>
              <a:ahLst/>
              <a:cxnLst>
                <a:cxn ang="0">
                  <a:pos x="43" y="706"/>
                </a:cxn>
                <a:cxn ang="0">
                  <a:pos x="36" y="694"/>
                </a:cxn>
                <a:cxn ang="0">
                  <a:pos x="31" y="684"/>
                </a:cxn>
                <a:cxn ang="0">
                  <a:pos x="29" y="672"/>
                </a:cxn>
                <a:cxn ang="0">
                  <a:pos x="22" y="665"/>
                </a:cxn>
                <a:cxn ang="0">
                  <a:pos x="19" y="653"/>
                </a:cxn>
                <a:cxn ang="0">
                  <a:pos x="17" y="641"/>
                </a:cxn>
                <a:cxn ang="0">
                  <a:pos x="14" y="629"/>
                </a:cxn>
                <a:cxn ang="0">
                  <a:pos x="10" y="620"/>
                </a:cxn>
                <a:cxn ang="0">
                  <a:pos x="7" y="608"/>
                </a:cxn>
                <a:cxn ang="0">
                  <a:pos x="5" y="596"/>
                </a:cxn>
                <a:cxn ang="0">
                  <a:pos x="5" y="584"/>
                </a:cxn>
                <a:cxn ang="0">
                  <a:pos x="2" y="572"/>
                </a:cxn>
                <a:cxn ang="0">
                  <a:pos x="2" y="560"/>
                </a:cxn>
                <a:cxn ang="0">
                  <a:pos x="0" y="550"/>
                </a:cxn>
                <a:cxn ang="0">
                  <a:pos x="0" y="538"/>
                </a:cxn>
                <a:cxn ang="0">
                  <a:pos x="0" y="526"/>
                </a:cxn>
                <a:cxn ang="0">
                  <a:pos x="2" y="485"/>
                </a:cxn>
                <a:cxn ang="0">
                  <a:pos x="7" y="444"/>
                </a:cxn>
                <a:cxn ang="0">
                  <a:pos x="17" y="408"/>
                </a:cxn>
                <a:cxn ang="0">
                  <a:pos x="29" y="370"/>
                </a:cxn>
                <a:cxn ang="0">
                  <a:pos x="46" y="336"/>
                </a:cxn>
                <a:cxn ang="0">
                  <a:pos x="65" y="300"/>
                </a:cxn>
                <a:cxn ang="0">
                  <a:pos x="86" y="269"/>
                </a:cxn>
                <a:cxn ang="0">
                  <a:pos x="110" y="240"/>
                </a:cxn>
                <a:cxn ang="0">
                  <a:pos x="139" y="214"/>
                </a:cxn>
                <a:cxn ang="0">
                  <a:pos x="170" y="190"/>
                </a:cxn>
                <a:cxn ang="0">
                  <a:pos x="202" y="171"/>
                </a:cxn>
                <a:cxn ang="0">
                  <a:pos x="235" y="154"/>
                </a:cxn>
                <a:cxn ang="0">
                  <a:pos x="274" y="139"/>
                </a:cxn>
                <a:cxn ang="0">
                  <a:pos x="312" y="130"/>
                </a:cxn>
                <a:cxn ang="0">
                  <a:pos x="348" y="125"/>
                </a:cxn>
                <a:cxn ang="0">
                  <a:pos x="391" y="120"/>
                </a:cxn>
                <a:cxn ang="0">
                  <a:pos x="586" y="192"/>
                </a:cxn>
                <a:cxn ang="0">
                  <a:pos x="391" y="264"/>
                </a:cxn>
                <a:cxn ang="0">
                  <a:pos x="365" y="269"/>
                </a:cxn>
                <a:cxn ang="0">
                  <a:pos x="338" y="271"/>
                </a:cxn>
                <a:cxn ang="0">
                  <a:pos x="314" y="276"/>
                </a:cxn>
                <a:cxn ang="0">
                  <a:pos x="293" y="286"/>
                </a:cxn>
                <a:cxn ang="0">
                  <a:pos x="271" y="298"/>
                </a:cxn>
                <a:cxn ang="0">
                  <a:pos x="250" y="312"/>
                </a:cxn>
                <a:cxn ang="0">
                  <a:pos x="230" y="327"/>
                </a:cxn>
                <a:cxn ang="0">
                  <a:pos x="211" y="343"/>
                </a:cxn>
                <a:cxn ang="0">
                  <a:pos x="199" y="360"/>
                </a:cxn>
                <a:cxn ang="0">
                  <a:pos x="185" y="382"/>
                </a:cxn>
                <a:cxn ang="0">
                  <a:pos x="173" y="401"/>
                </a:cxn>
                <a:cxn ang="0">
                  <a:pos x="163" y="425"/>
                </a:cxn>
                <a:cxn ang="0">
                  <a:pos x="156" y="447"/>
                </a:cxn>
                <a:cxn ang="0">
                  <a:pos x="149" y="473"/>
                </a:cxn>
                <a:cxn ang="0">
                  <a:pos x="146" y="500"/>
                </a:cxn>
                <a:cxn ang="0">
                  <a:pos x="144" y="526"/>
                </a:cxn>
                <a:cxn ang="0">
                  <a:pos x="144" y="536"/>
                </a:cxn>
                <a:cxn ang="0">
                  <a:pos x="146" y="548"/>
                </a:cxn>
                <a:cxn ang="0">
                  <a:pos x="146" y="555"/>
                </a:cxn>
                <a:cxn ang="0">
                  <a:pos x="146" y="564"/>
                </a:cxn>
                <a:cxn ang="0">
                  <a:pos x="149" y="576"/>
                </a:cxn>
                <a:cxn ang="0">
                  <a:pos x="149" y="584"/>
                </a:cxn>
                <a:cxn ang="0">
                  <a:pos x="151" y="593"/>
                </a:cxn>
                <a:cxn ang="0">
                  <a:pos x="156" y="600"/>
                </a:cxn>
              </a:cxnLst>
              <a:rect l="0" t="0" r="r" b="b"/>
              <a:pathLst>
                <a:path w="586" h="706">
                  <a:moveTo>
                    <a:pt x="156" y="600"/>
                  </a:moveTo>
                  <a:lnTo>
                    <a:pt x="43" y="706"/>
                  </a:lnTo>
                  <a:lnTo>
                    <a:pt x="38" y="699"/>
                  </a:lnTo>
                  <a:lnTo>
                    <a:pt x="36" y="694"/>
                  </a:lnTo>
                  <a:lnTo>
                    <a:pt x="34" y="692"/>
                  </a:lnTo>
                  <a:lnTo>
                    <a:pt x="31" y="684"/>
                  </a:lnTo>
                  <a:lnTo>
                    <a:pt x="31" y="680"/>
                  </a:lnTo>
                  <a:lnTo>
                    <a:pt x="29" y="672"/>
                  </a:lnTo>
                  <a:lnTo>
                    <a:pt x="26" y="668"/>
                  </a:lnTo>
                  <a:lnTo>
                    <a:pt x="22" y="665"/>
                  </a:lnTo>
                  <a:lnTo>
                    <a:pt x="22" y="658"/>
                  </a:lnTo>
                  <a:lnTo>
                    <a:pt x="19" y="653"/>
                  </a:lnTo>
                  <a:lnTo>
                    <a:pt x="19" y="648"/>
                  </a:lnTo>
                  <a:lnTo>
                    <a:pt x="17" y="641"/>
                  </a:lnTo>
                  <a:lnTo>
                    <a:pt x="14" y="636"/>
                  </a:lnTo>
                  <a:lnTo>
                    <a:pt x="14" y="629"/>
                  </a:lnTo>
                  <a:lnTo>
                    <a:pt x="10" y="624"/>
                  </a:lnTo>
                  <a:lnTo>
                    <a:pt x="10" y="620"/>
                  </a:lnTo>
                  <a:lnTo>
                    <a:pt x="7" y="612"/>
                  </a:lnTo>
                  <a:lnTo>
                    <a:pt x="7" y="608"/>
                  </a:lnTo>
                  <a:lnTo>
                    <a:pt x="7" y="600"/>
                  </a:lnTo>
                  <a:lnTo>
                    <a:pt x="5" y="596"/>
                  </a:lnTo>
                  <a:lnTo>
                    <a:pt x="5" y="593"/>
                  </a:lnTo>
                  <a:lnTo>
                    <a:pt x="5" y="584"/>
                  </a:lnTo>
                  <a:lnTo>
                    <a:pt x="2" y="581"/>
                  </a:lnTo>
                  <a:lnTo>
                    <a:pt x="2" y="572"/>
                  </a:lnTo>
                  <a:lnTo>
                    <a:pt x="2" y="569"/>
                  </a:lnTo>
                  <a:lnTo>
                    <a:pt x="2" y="560"/>
                  </a:lnTo>
                  <a:lnTo>
                    <a:pt x="0" y="555"/>
                  </a:lnTo>
                  <a:lnTo>
                    <a:pt x="0" y="550"/>
                  </a:lnTo>
                  <a:lnTo>
                    <a:pt x="0" y="543"/>
                  </a:lnTo>
                  <a:lnTo>
                    <a:pt x="0" y="538"/>
                  </a:lnTo>
                  <a:lnTo>
                    <a:pt x="0" y="531"/>
                  </a:lnTo>
                  <a:lnTo>
                    <a:pt x="0" y="526"/>
                  </a:lnTo>
                  <a:lnTo>
                    <a:pt x="0" y="504"/>
                  </a:lnTo>
                  <a:lnTo>
                    <a:pt x="2" y="485"/>
                  </a:lnTo>
                  <a:lnTo>
                    <a:pt x="5" y="466"/>
                  </a:lnTo>
                  <a:lnTo>
                    <a:pt x="7" y="444"/>
                  </a:lnTo>
                  <a:lnTo>
                    <a:pt x="10" y="425"/>
                  </a:lnTo>
                  <a:lnTo>
                    <a:pt x="17" y="408"/>
                  </a:lnTo>
                  <a:lnTo>
                    <a:pt x="22" y="387"/>
                  </a:lnTo>
                  <a:lnTo>
                    <a:pt x="29" y="370"/>
                  </a:lnTo>
                  <a:lnTo>
                    <a:pt x="36" y="348"/>
                  </a:lnTo>
                  <a:lnTo>
                    <a:pt x="46" y="336"/>
                  </a:lnTo>
                  <a:lnTo>
                    <a:pt x="55" y="317"/>
                  </a:lnTo>
                  <a:lnTo>
                    <a:pt x="65" y="300"/>
                  </a:lnTo>
                  <a:lnTo>
                    <a:pt x="74" y="283"/>
                  </a:lnTo>
                  <a:lnTo>
                    <a:pt x="86" y="269"/>
                  </a:lnTo>
                  <a:lnTo>
                    <a:pt x="101" y="255"/>
                  </a:lnTo>
                  <a:lnTo>
                    <a:pt x="110" y="240"/>
                  </a:lnTo>
                  <a:lnTo>
                    <a:pt x="127" y="228"/>
                  </a:lnTo>
                  <a:lnTo>
                    <a:pt x="139" y="214"/>
                  </a:lnTo>
                  <a:lnTo>
                    <a:pt x="156" y="202"/>
                  </a:lnTo>
                  <a:lnTo>
                    <a:pt x="170" y="190"/>
                  </a:lnTo>
                  <a:lnTo>
                    <a:pt x="185" y="180"/>
                  </a:lnTo>
                  <a:lnTo>
                    <a:pt x="202" y="171"/>
                  </a:lnTo>
                  <a:lnTo>
                    <a:pt x="218" y="161"/>
                  </a:lnTo>
                  <a:lnTo>
                    <a:pt x="235" y="154"/>
                  </a:lnTo>
                  <a:lnTo>
                    <a:pt x="254" y="147"/>
                  </a:lnTo>
                  <a:lnTo>
                    <a:pt x="274" y="139"/>
                  </a:lnTo>
                  <a:lnTo>
                    <a:pt x="290" y="135"/>
                  </a:lnTo>
                  <a:lnTo>
                    <a:pt x="312" y="130"/>
                  </a:lnTo>
                  <a:lnTo>
                    <a:pt x="329" y="127"/>
                  </a:lnTo>
                  <a:lnTo>
                    <a:pt x="348" y="125"/>
                  </a:lnTo>
                  <a:lnTo>
                    <a:pt x="367" y="120"/>
                  </a:lnTo>
                  <a:lnTo>
                    <a:pt x="391" y="120"/>
                  </a:lnTo>
                  <a:lnTo>
                    <a:pt x="391" y="0"/>
                  </a:lnTo>
                  <a:lnTo>
                    <a:pt x="586" y="192"/>
                  </a:lnTo>
                  <a:lnTo>
                    <a:pt x="391" y="387"/>
                  </a:lnTo>
                  <a:lnTo>
                    <a:pt x="391" y="264"/>
                  </a:lnTo>
                  <a:lnTo>
                    <a:pt x="377" y="269"/>
                  </a:lnTo>
                  <a:lnTo>
                    <a:pt x="365" y="269"/>
                  </a:lnTo>
                  <a:lnTo>
                    <a:pt x="350" y="269"/>
                  </a:lnTo>
                  <a:lnTo>
                    <a:pt x="338" y="271"/>
                  </a:lnTo>
                  <a:lnTo>
                    <a:pt x="329" y="274"/>
                  </a:lnTo>
                  <a:lnTo>
                    <a:pt x="314" y="276"/>
                  </a:lnTo>
                  <a:lnTo>
                    <a:pt x="302" y="283"/>
                  </a:lnTo>
                  <a:lnTo>
                    <a:pt x="293" y="286"/>
                  </a:lnTo>
                  <a:lnTo>
                    <a:pt x="283" y="291"/>
                  </a:lnTo>
                  <a:lnTo>
                    <a:pt x="271" y="298"/>
                  </a:lnTo>
                  <a:lnTo>
                    <a:pt x="259" y="303"/>
                  </a:lnTo>
                  <a:lnTo>
                    <a:pt x="250" y="312"/>
                  </a:lnTo>
                  <a:lnTo>
                    <a:pt x="242" y="317"/>
                  </a:lnTo>
                  <a:lnTo>
                    <a:pt x="230" y="327"/>
                  </a:lnTo>
                  <a:lnTo>
                    <a:pt x="221" y="336"/>
                  </a:lnTo>
                  <a:lnTo>
                    <a:pt x="211" y="343"/>
                  </a:lnTo>
                  <a:lnTo>
                    <a:pt x="206" y="353"/>
                  </a:lnTo>
                  <a:lnTo>
                    <a:pt x="199" y="360"/>
                  </a:lnTo>
                  <a:lnTo>
                    <a:pt x="192" y="372"/>
                  </a:lnTo>
                  <a:lnTo>
                    <a:pt x="185" y="382"/>
                  </a:lnTo>
                  <a:lnTo>
                    <a:pt x="178" y="394"/>
                  </a:lnTo>
                  <a:lnTo>
                    <a:pt x="173" y="401"/>
                  </a:lnTo>
                  <a:lnTo>
                    <a:pt x="166" y="413"/>
                  </a:lnTo>
                  <a:lnTo>
                    <a:pt x="163" y="425"/>
                  </a:lnTo>
                  <a:lnTo>
                    <a:pt x="158" y="437"/>
                  </a:lnTo>
                  <a:lnTo>
                    <a:pt x="156" y="447"/>
                  </a:lnTo>
                  <a:lnTo>
                    <a:pt x="151" y="463"/>
                  </a:lnTo>
                  <a:lnTo>
                    <a:pt x="149" y="473"/>
                  </a:lnTo>
                  <a:lnTo>
                    <a:pt x="146" y="485"/>
                  </a:lnTo>
                  <a:lnTo>
                    <a:pt x="146" y="500"/>
                  </a:lnTo>
                  <a:lnTo>
                    <a:pt x="144" y="514"/>
                  </a:lnTo>
                  <a:lnTo>
                    <a:pt x="144" y="526"/>
                  </a:lnTo>
                  <a:lnTo>
                    <a:pt x="144" y="531"/>
                  </a:lnTo>
                  <a:lnTo>
                    <a:pt x="144" y="536"/>
                  </a:lnTo>
                  <a:lnTo>
                    <a:pt x="144" y="540"/>
                  </a:lnTo>
                  <a:lnTo>
                    <a:pt x="146" y="548"/>
                  </a:lnTo>
                  <a:lnTo>
                    <a:pt x="146" y="550"/>
                  </a:lnTo>
                  <a:lnTo>
                    <a:pt x="146" y="555"/>
                  </a:lnTo>
                  <a:lnTo>
                    <a:pt x="146" y="560"/>
                  </a:lnTo>
                  <a:lnTo>
                    <a:pt x="146" y="564"/>
                  </a:lnTo>
                  <a:lnTo>
                    <a:pt x="149" y="569"/>
                  </a:lnTo>
                  <a:lnTo>
                    <a:pt x="149" y="576"/>
                  </a:lnTo>
                  <a:lnTo>
                    <a:pt x="149" y="576"/>
                  </a:lnTo>
                  <a:lnTo>
                    <a:pt x="149" y="584"/>
                  </a:lnTo>
                  <a:lnTo>
                    <a:pt x="151" y="586"/>
                  </a:lnTo>
                  <a:lnTo>
                    <a:pt x="151" y="593"/>
                  </a:lnTo>
                  <a:lnTo>
                    <a:pt x="156" y="596"/>
                  </a:lnTo>
                  <a:lnTo>
                    <a:pt x="156" y="60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2" name="Freeform 46"/>
            <p:cNvSpPr>
              <a:spLocks/>
            </p:cNvSpPr>
            <p:nvPr/>
          </p:nvSpPr>
          <p:spPr bwMode="ltGray">
            <a:xfrm>
              <a:off x="3324" y="3583"/>
              <a:ext cx="234" cy="317"/>
            </a:xfrm>
            <a:custGeom>
              <a:avLst/>
              <a:gdLst/>
              <a:ahLst/>
              <a:cxnLst>
                <a:cxn ang="0">
                  <a:pos x="492" y="10"/>
                </a:cxn>
                <a:cxn ang="0">
                  <a:pos x="509" y="29"/>
                </a:cxn>
                <a:cxn ang="0">
                  <a:pos x="523" y="53"/>
                </a:cxn>
                <a:cxn ang="0">
                  <a:pos x="537" y="77"/>
                </a:cxn>
                <a:cxn ang="0">
                  <a:pos x="549" y="99"/>
                </a:cxn>
                <a:cxn ang="0">
                  <a:pos x="561" y="125"/>
                </a:cxn>
                <a:cxn ang="0">
                  <a:pos x="569" y="152"/>
                </a:cxn>
                <a:cxn ang="0">
                  <a:pos x="576" y="178"/>
                </a:cxn>
                <a:cxn ang="0">
                  <a:pos x="581" y="204"/>
                </a:cxn>
                <a:cxn ang="0">
                  <a:pos x="583" y="228"/>
                </a:cxn>
                <a:cxn ang="0">
                  <a:pos x="585" y="257"/>
                </a:cxn>
                <a:cxn ang="0">
                  <a:pos x="583" y="310"/>
                </a:cxn>
                <a:cxn ang="0">
                  <a:pos x="576" y="368"/>
                </a:cxn>
                <a:cxn ang="0">
                  <a:pos x="559" y="425"/>
                </a:cxn>
                <a:cxn ang="0">
                  <a:pos x="533" y="478"/>
                </a:cxn>
                <a:cxn ang="0">
                  <a:pos x="501" y="524"/>
                </a:cxn>
                <a:cxn ang="0">
                  <a:pos x="461" y="567"/>
                </a:cxn>
                <a:cxn ang="0">
                  <a:pos x="417" y="603"/>
                </a:cxn>
                <a:cxn ang="0">
                  <a:pos x="367" y="629"/>
                </a:cxn>
                <a:cxn ang="0">
                  <a:pos x="312" y="653"/>
                </a:cxn>
                <a:cxn ang="0">
                  <a:pos x="254" y="668"/>
                </a:cxn>
                <a:cxn ang="0">
                  <a:pos x="194" y="673"/>
                </a:cxn>
                <a:cxn ang="0">
                  <a:pos x="194" y="406"/>
                </a:cxn>
                <a:cxn ang="0">
                  <a:pos x="221" y="526"/>
                </a:cxn>
                <a:cxn ang="0">
                  <a:pos x="257" y="519"/>
                </a:cxn>
                <a:cxn ang="0">
                  <a:pos x="293" y="507"/>
                </a:cxn>
                <a:cxn ang="0">
                  <a:pos x="329" y="490"/>
                </a:cxn>
                <a:cxn ang="0">
                  <a:pos x="353" y="469"/>
                </a:cxn>
                <a:cxn ang="0">
                  <a:pos x="379" y="445"/>
                </a:cxn>
                <a:cxn ang="0">
                  <a:pos x="403" y="411"/>
                </a:cxn>
                <a:cxn ang="0">
                  <a:pos x="420" y="380"/>
                </a:cxn>
                <a:cxn ang="0">
                  <a:pos x="432" y="344"/>
                </a:cxn>
                <a:cxn ang="0">
                  <a:pos x="439" y="308"/>
                </a:cxn>
                <a:cxn ang="0">
                  <a:pos x="441" y="267"/>
                </a:cxn>
                <a:cxn ang="0">
                  <a:pos x="441" y="253"/>
                </a:cxn>
                <a:cxn ang="0">
                  <a:pos x="439" y="238"/>
                </a:cxn>
                <a:cxn ang="0">
                  <a:pos x="437" y="224"/>
                </a:cxn>
                <a:cxn ang="0">
                  <a:pos x="434" y="209"/>
                </a:cxn>
                <a:cxn ang="0">
                  <a:pos x="432" y="195"/>
                </a:cxn>
                <a:cxn ang="0">
                  <a:pos x="425" y="180"/>
                </a:cxn>
                <a:cxn ang="0">
                  <a:pos x="420" y="166"/>
                </a:cxn>
                <a:cxn ang="0">
                  <a:pos x="413" y="154"/>
                </a:cxn>
                <a:cxn ang="0">
                  <a:pos x="408" y="140"/>
                </a:cxn>
                <a:cxn ang="0">
                  <a:pos x="401" y="128"/>
                </a:cxn>
              </a:cxnLst>
              <a:rect l="0" t="0" r="r" b="b"/>
              <a:pathLst>
                <a:path w="585" h="793">
                  <a:moveTo>
                    <a:pt x="393" y="120"/>
                  </a:moveTo>
                  <a:lnTo>
                    <a:pt x="485" y="0"/>
                  </a:lnTo>
                  <a:lnTo>
                    <a:pt x="492" y="10"/>
                  </a:lnTo>
                  <a:lnTo>
                    <a:pt x="497" y="15"/>
                  </a:lnTo>
                  <a:lnTo>
                    <a:pt x="504" y="24"/>
                  </a:lnTo>
                  <a:lnTo>
                    <a:pt x="509" y="29"/>
                  </a:lnTo>
                  <a:lnTo>
                    <a:pt x="513" y="39"/>
                  </a:lnTo>
                  <a:lnTo>
                    <a:pt x="518" y="44"/>
                  </a:lnTo>
                  <a:lnTo>
                    <a:pt x="523" y="53"/>
                  </a:lnTo>
                  <a:lnTo>
                    <a:pt x="530" y="60"/>
                  </a:lnTo>
                  <a:lnTo>
                    <a:pt x="533" y="70"/>
                  </a:lnTo>
                  <a:lnTo>
                    <a:pt x="537" y="77"/>
                  </a:lnTo>
                  <a:lnTo>
                    <a:pt x="540" y="84"/>
                  </a:lnTo>
                  <a:lnTo>
                    <a:pt x="547" y="94"/>
                  </a:lnTo>
                  <a:lnTo>
                    <a:pt x="549" y="99"/>
                  </a:lnTo>
                  <a:lnTo>
                    <a:pt x="552" y="108"/>
                  </a:lnTo>
                  <a:lnTo>
                    <a:pt x="559" y="116"/>
                  </a:lnTo>
                  <a:lnTo>
                    <a:pt x="561" y="125"/>
                  </a:lnTo>
                  <a:lnTo>
                    <a:pt x="564" y="135"/>
                  </a:lnTo>
                  <a:lnTo>
                    <a:pt x="566" y="142"/>
                  </a:lnTo>
                  <a:lnTo>
                    <a:pt x="569" y="152"/>
                  </a:lnTo>
                  <a:lnTo>
                    <a:pt x="573" y="161"/>
                  </a:lnTo>
                  <a:lnTo>
                    <a:pt x="576" y="168"/>
                  </a:lnTo>
                  <a:lnTo>
                    <a:pt x="576" y="178"/>
                  </a:lnTo>
                  <a:lnTo>
                    <a:pt x="578" y="185"/>
                  </a:lnTo>
                  <a:lnTo>
                    <a:pt x="581" y="195"/>
                  </a:lnTo>
                  <a:lnTo>
                    <a:pt x="581" y="204"/>
                  </a:lnTo>
                  <a:lnTo>
                    <a:pt x="583" y="212"/>
                  </a:lnTo>
                  <a:lnTo>
                    <a:pt x="583" y="221"/>
                  </a:lnTo>
                  <a:lnTo>
                    <a:pt x="583" y="228"/>
                  </a:lnTo>
                  <a:lnTo>
                    <a:pt x="585" y="241"/>
                  </a:lnTo>
                  <a:lnTo>
                    <a:pt x="585" y="250"/>
                  </a:lnTo>
                  <a:lnTo>
                    <a:pt x="585" y="257"/>
                  </a:lnTo>
                  <a:lnTo>
                    <a:pt x="585" y="267"/>
                  </a:lnTo>
                  <a:lnTo>
                    <a:pt x="585" y="289"/>
                  </a:lnTo>
                  <a:lnTo>
                    <a:pt x="583" y="310"/>
                  </a:lnTo>
                  <a:lnTo>
                    <a:pt x="581" y="329"/>
                  </a:lnTo>
                  <a:lnTo>
                    <a:pt x="578" y="349"/>
                  </a:lnTo>
                  <a:lnTo>
                    <a:pt x="576" y="368"/>
                  </a:lnTo>
                  <a:lnTo>
                    <a:pt x="569" y="389"/>
                  </a:lnTo>
                  <a:lnTo>
                    <a:pt x="564" y="406"/>
                  </a:lnTo>
                  <a:lnTo>
                    <a:pt x="559" y="425"/>
                  </a:lnTo>
                  <a:lnTo>
                    <a:pt x="549" y="445"/>
                  </a:lnTo>
                  <a:lnTo>
                    <a:pt x="540" y="461"/>
                  </a:lnTo>
                  <a:lnTo>
                    <a:pt x="533" y="478"/>
                  </a:lnTo>
                  <a:lnTo>
                    <a:pt x="521" y="493"/>
                  </a:lnTo>
                  <a:lnTo>
                    <a:pt x="511" y="509"/>
                  </a:lnTo>
                  <a:lnTo>
                    <a:pt x="501" y="524"/>
                  </a:lnTo>
                  <a:lnTo>
                    <a:pt x="485" y="538"/>
                  </a:lnTo>
                  <a:lnTo>
                    <a:pt x="475" y="553"/>
                  </a:lnTo>
                  <a:lnTo>
                    <a:pt x="461" y="567"/>
                  </a:lnTo>
                  <a:lnTo>
                    <a:pt x="446" y="579"/>
                  </a:lnTo>
                  <a:lnTo>
                    <a:pt x="432" y="591"/>
                  </a:lnTo>
                  <a:lnTo>
                    <a:pt x="417" y="603"/>
                  </a:lnTo>
                  <a:lnTo>
                    <a:pt x="403" y="613"/>
                  </a:lnTo>
                  <a:lnTo>
                    <a:pt x="384" y="622"/>
                  </a:lnTo>
                  <a:lnTo>
                    <a:pt x="367" y="629"/>
                  </a:lnTo>
                  <a:lnTo>
                    <a:pt x="350" y="639"/>
                  </a:lnTo>
                  <a:lnTo>
                    <a:pt x="333" y="649"/>
                  </a:lnTo>
                  <a:lnTo>
                    <a:pt x="312" y="653"/>
                  </a:lnTo>
                  <a:lnTo>
                    <a:pt x="295" y="661"/>
                  </a:lnTo>
                  <a:lnTo>
                    <a:pt x="276" y="663"/>
                  </a:lnTo>
                  <a:lnTo>
                    <a:pt x="254" y="668"/>
                  </a:lnTo>
                  <a:lnTo>
                    <a:pt x="237" y="673"/>
                  </a:lnTo>
                  <a:lnTo>
                    <a:pt x="213" y="673"/>
                  </a:lnTo>
                  <a:lnTo>
                    <a:pt x="194" y="673"/>
                  </a:lnTo>
                  <a:lnTo>
                    <a:pt x="194" y="793"/>
                  </a:lnTo>
                  <a:lnTo>
                    <a:pt x="0" y="601"/>
                  </a:lnTo>
                  <a:lnTo>
                    <a:pt x="194" y="406"/>
                  </a:lnTo>
                  <a:lnTo>
                    <a:pt x="194" y="526"/>
                  </a:lnTo>
                  <a:lnTo>
                    <a:pt x="209" y="526"/>
                  </a:lnTo>
                  <a:lnTo>
                    <a:pt x="221" y="526"/>
                  </a:lnTo>
                  <a:lnTo>
                    <a:pt x="235" y="524"/>
                  </a:lnTo>
                  <a:lnTo>
                    <a:pt x="247" y="521"/>
                  </a:lnTo>
                  <a:lnTo>
                    <a:pt x="257" y="519"/>
                  </a:lnTo>
                  <a:lnTo>
                    <a:pt x="269" y="517"/>
                  </a:lnTo>
                  <a:lnTo>
                    <a:pt x="283" y="512"/>
                  </a:lnTo>
                  <a:lnTo>
                    <a:pt x="293" y="507"/>
                  </a:lnTo>
                  <a:lnTo>
                    <a:pt x="305" y="500"/>
                  </a:lnTo>
                  <a:lnTo>
                    <a:pt x="317" y="495"/>
                  </a:lnTo>
                  <a:lnTo>
                    <a:pt x="329" y="490"/>
                  </a:lnTo>
                  <a:lnTo>
                    <a:pt x="336" y="483"/>
                  </a:lnTo>
                  <a:lnTo>
                    <a:pt x="345" y="473"/>
                  </a:lnTo>
                  <a:lnTo>
                    <a:pt x="353" y="469"/>
                  </a:lnTo>
                  <a:lnTo>
                    <a:pt x="365" y="461"/>
                  </a:lnTo>
                  <a:lnTo>
                    <a:pt x="369" y="452"/>
                  </a:lnTo>
                  <a:lnTo>
                    <a:pt x="379" y="445"/>
                  </a:lnTo>
                  <a:lnTo>
                    <a:pt x="389" y="433"/>
                  </a:lnTo>
                  <a:lnTo>
                    <a:pt x="393" y="423"/>
                  </a:lnTo>
                  <a:lnTo>
                    <a:pt x="403" y="411"/>
                  </a:lnTo>
                  <a:lnTo>
                    <a:pt x="408" y="401"/>
                  </a:lnTo>
                  <a:lnTo>
                    <a:pt x="413" y="392"/>
                  </a:lnTo>
                  <a:lnTo>
                    <a:pt x="420" y="380"/>
                  </a:lnTo>
                  <a:lnTo>
                    <a:pt x="422" y="368"/>
                  </a:lnTo>
                  <a:lnTo>
                    <a:pt x="429" y="356"/>
                  </a:lnTo>
                  <a:lnTo>
                    <a:pt x="432" y="344"/>
                  </a:lnTo>
                  <a:lnTo>
                    <a:pt x="434" y="334"/>
                  </a:lnTo>
                  <a:lnTo>
                    <a:pt x="437" y="317"/>
                  </a:lnTo>
                  <a:lnTo>
                    <a:pt x="439" y="308"/>
                  </a:lnTo>
                  <a:lnTo>
                    <a:pt x="439" y="293"/>
                  </a:lnTo>
                  <a:lnTo>
                    <a:pt x="441" y="281"/>
                  </a:lnTo>
                  <a:lnTo>
                    <a:pt x="441" y="267"/>
                  </a:lnTo>
                  <a:lnTo>
                    <a:pt x="441" y="265"/>
                  </a:lnTo>
                  <a:lnTo>
                    <a:pt x="441" y="257"/>
                  </a:lnTo>
                  <a:lnTo>
                    <a:pt x="441" y="253"/>
                  </a:lnTo>
                  <a:lnTo>
                    <a:pt x="439" y="245"/>
                  </a:lnTo>
                  <a:lnTo>
                    <a:pt x="439" y="243"/>
                  </a:lnTo>
                  <a:lnTo>
                    <a:pt x="439" y="238"/>
                  </a:lnTo>
                  <a:lnTo>
                    <a:pt x="439" y="233"/>
                  </a:lnTo>
                  <a:lnTo>
                    <a:pt x="439" y="226"/>
                  </a:lnTo>
                  <a:lnTo>
                    <a:pt x="437" y="224"/>
                  </a:lnTo>
                  <a:lnTo>
                    <a:pt x="437" y="216"/>
                  </a:lnTo>
                  <a:lnTo>
                    <a:pt x="437" y="212"/>
                  </a:lnTo>
                  <a:lnTo>
                    <a:pt x="434" y="209"/>
                  </a:lnTo>
                  <a:lnTo>
                    <a:pt x="434" y="204"/>
                  </a:lnTo>
                  <a:lnTo>
                    <a:pt x="432" y="197"/>
                  </a:lnTo>
                  <a:lnTo>
                    <a:pt x="432" y="195"/>
                  </a:lnTo>
                  <a:lnTo>
                    <a:pt x="429" y="188"/>
                  </a:lnTo>
                  <a:lnTo>
                    <a:pt x="429" y="185"/>
                  </a:lnTo>
                  <a:lnTo>
                    <a:pt x="425" y="180"/>
                  </a:lnTo>
                  <a:lnTo>
                    <a:pt x="425" y="173"/>
                  </a:lnTo>
                  <a:lnTo>
                    <a:pt x="422" y="171"/>
                  </a:lnTo>
                  <a:lnTo>
                    <a:pt x="420" y="166"/>
                  </a:lnTo>
                  <a:lnTo>
                    <a:pt x="420" y="161"/>
                  </a:lnTo>
                  <a:lnTo>
                    <a:pt x="417" y="156"/>
                  </a:lnTo>
                  <a:lnTo>
                    <a:pt x="413" y="154"/>
                  </a:lnTo>
                  <a:lnTo>
                    <a:pt x="410" y="149"/>
                  </a:lnTo>
                  <a:lnTo>
                    <a:pt x="410" y="144"/>
                  </a:lnTo>
                  <a:lnTo>
                    <a:pt x="408" y="140"/>
                  </a:lnTo>
                  <a:lnTo>
                    <a:pt x="405" y="137"/>
                  </a:lnTo>
                  <a:lnTo>
                    <a:pt x="403" y="132"/>
                  </a:lnTo>
                  <a:lnTo>
                    <a:pt x="401" y="128"/>
                  </a:lnTo>
                  <a:lnTo>
                    <a:pt x="396" y="123"/>
                  </a:lnTo>
                  <a:lnTo>
                    <a:pt x="393" y="12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pic>
        <p:nvPicPr>
          <p:cNvPr id="2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14932" r="4139" b="22371"/>
          <a:stretch/>
        </p:blipFill>
        <p:spPr>
          <a:xfrm>
            <a:off x="7858038" y="72464"/>
            <a:ext cx="1150260" cy="8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3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en-US"/>
              <a:t>12-14.07.2010</a:t>
            </a:r>
            <a:endParaRPr lang="ru-RU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65642-AED5-40AD-823B-6948648C086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1417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96975"/>
            <a:ext cx="4199794" cy="53276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28645" y="1196975"/>
            <a:ext cx="4062202" cy="53276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en-US"/>
              <a:t>12-14.07.2010</a:t>
            </a:r>
            <a:endParaRPr lang="ru-RU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0AFFC-E412-4AEF-A1EF-EFDDB2C34DD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6208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en-US"/>
              <a:t>12-14.07.2010</a:t>
            </a:r>
            <a:endParaRPr lang="ru-RU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A297A-7794-4A95-87C5-D47E3E37EA8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3075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en-US"/>
              <a:t>12-14.07.2010</a:t>
            </a:r>
            <a:endParaRPr lang="ru-RU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75A03-15C1-4EDF-9169-8B565431B93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6565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ослед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50800" y="38100"/>
            <a:ext cx="1800225" cy="223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en-US"/>
              <a:t>12-14.07.2010</a:t>
            </a:r>
            <a:endParaRPr lang="ru-RU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55C41-D3CB-42F5-8CAD-6ED49E0A71F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9144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en-US"/>
              <a:t>12-14.07.2010</a:t>
            </a:r>
            <a:endParaRPr lang="ru-RU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EF8F8-8869-4C4D-BD5D-EC5BA547656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4134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22238"/>
            <a:ext cx="68516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96975"/>
            <a:ext cx="85994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7175" y="6597650"/>
            <a:ext cx="1346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ru-RU" altLang="en-US"/>
              <a:t>12-14.07.2010</a:t>
            </a:r>
            <a:endParaRPr lang="ru-RU" altLang="en-US" dirty="0"/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51025" y="6597650"/>
            <a:ext cx="55292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0625" y="6597650"/>
            <a:ext cx="1309688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C86639E3-DADA-46E9-8891-57965E7A67C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  <p:sp>
        <p:nvSpPr>
          <p:cNvPr id="1031" name="Line 46"/>
          <p:cNvSpPr>
            <a:spLocks noChangeShapeType="1"/>
          </p:cNvSpPr>
          <p:nvPr userDrawn="1"/>
        </p:nvSpPr>
        <p:spPr bwMode="auto">
          <a:xfrm>
            <a:off x="7158038" y="6519863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2" name="Line 47"/>
          <p:cNvSpPr>
            <a:spLocks noChangeShapeType="1"/>
          </p:cNvSpPr>
          <p:nvPr userDrawn="1"/>
        </p:nvSpPr>
        <p:spPr bwMode="auto">
          <a:xfrm>
            <a:off x="50800" y="1196975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3" name="Line 48"/>
          <p:cNvSpPr>
            <a:spLocks noChangeShapeType="1"/>
          </p:cNvSpPr>
          <p:nvPr userDrawn="1"/>
        </p:nvSpPr>
        <p:spPr bwMode="auto">
          <a:xfrm flipH="1">
            <a:off x="257175" y="44450"/>
            <a:ext cx="0" cy="209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" name="Line 50"/>
          <p:cNvSpPr>
            <a:spLocks noChangeShapeType="1"/>
          </p:cNvSpPr>
          <p:nvPr userDrawn="1"/>
        </p:nvSpPr>
        <p:spPr bwMode="auto">
          <a:xfrm>
            <a:off x="50800" y="119063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5" name="Line 51"/>
          <p:cNvSpPr>
            <a:spLocks noChangeShapeType="1"/>
          </p:cNvSpPr>
          <p:nvPr userDrawn="1"/>
        </p:nvSpPr>
        <p:spPr bwMode="auto">
          <a:xfrm flipH="1">
            <a:off x="8850313" y="4629150"/>
            <a:ext cx="0" cy="209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4" name="Group 43"/>
          <p:cNvGrpSpPr>
            <a:grpSpLocks/>
          </p:cNvGrpSpPr>
          <p:nvPr userDrawn="1"/>
        </p:nvGrpSpPr>
        <p:grpSpPr bwMode="auto">
          <a:xfrm>
            <a:off x="7463550" y="171600"/>
            <a:ext cx="651656" cy="609657"/>
            <a:chOff x="3200" y="3458"/>
            <a:chExt cx="400" cy="442"/>
          </a:xfrm>
        </p:grpSpPr>
        <p:sp>
          <p:nvSpPr>
            <p:cNvPr id="15" name="Freeform 44"/>
            <p:cNvSpPr>
              <a:spLocks/>
            </p:cNvSpPr>
            <p:nvPr/>
          </p:nvSpPr>
          <p:spPr bwMode="ltGray">
            <a:xfrm>
              <a:off x="3200" y="3458"/>
              <a:ext cx="400" cy="362"/>
            </a:xfrm>
            <a:custGeom>
              <a:avLst/>
              <a:gdLst/>
              <a:ahLst/>
              <a:cxnLst>
                <a:cxn ang="0">
                  <a:pos x="0" y="907"/>
                </a:cxn>
                <a:cxn ang="0">
                  <a:pos x="999" y="0"/>
                </a:cxn>
                <a:cxn ang="0">
                  <a:pos x="274" y="907"/>
                </a:cxn>
                <a:cxn ang="0">
                  <a:pos x="0" y="907"/>
                </a:cxn>
              </a:cxnLst>
              <a:rect l="0" t="0" r="r" b="b"/>
              <a:pathLst>
                <a:path w="999" h="907">
                  <a:moveTo>
                    <a:pt x="0" y="907"/>
                  </a:moveTo>
                  <a:lnTo>
                    <a:pt x="999" y="0"/>
                  </a:lnTo>
                  <a:lnTo>
                    <a:pt x="274" y="907"/>
                  </a:lnTo>
                  <a:lnTo>
                    <a:pt x="0" y="907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6" name="Freeform 45"/>
            <p:cNvSpPr>
              <a:spLocks/>
            </p:cNvSpPr>
            <p:nvPr/>
          </p:nvSpPr>
          <p:spPr bwMode="ltGray">
            <a:xfrm>
              <a:off x="3229" y="3480"/>
              <a:ext cx="235" cy="282"/>
            </a:xfrm>
            <a:custGeom>
              <a:avLst/>
              <a:gdLst/>
              <a:ahLst/>
              <a:cxnLst>
                <a:cxn ang="0">
                  <a:pos x="43" y="706"/>
                </a:cxn>
                <a:cxn ang="0">
                  <a:pos x="36" y="694"/>
                </a:cxn>
                <a:cxn ang="0">
                  <a:pos x="31" y="684"/>
                </a:cxn>
                <a:cxn ang="0">
                  <a:pos x="29" y="672"/>
                </a:cxn>
                <a:cxn ang="0">
                  <a:pos x="22" y="665"/>
                </a:cxn>
                <a:cxn ang="0">
                  <a:pos x="19" y="653"/>
                </a:cxn>
                <a:cxn ang="0">
                  <a:pos x="17" y="641"/>
                </a:cxn>
                <a:cxn ang="0">
                  <a:pos x="14" y="629"/>
                </a:cxn>
                <a:cxn ang="0">
                  <a:pos x="10" y="620"/>
                </a:cxn>
                <a:cxn ang="0">
                  <a:pos x="7" y="608"/>
                </a:cxn>
                <a:cxn ang="0">
                  <a:pos x="5" y="596"/>
                </a:cxn>
                <a:cxn ang="0">
                  <a:pos x="5" y="584"/>
                </a:cxn>
                <a:cxn ang="0">
                  <a:pos x="2" y="572"/>
                </a:cxn>
                <a:cxn ang="0">
                  <a:pos x="2" y="560"/>
                </a:cxn>
                <a:cxn ang="0">
                  <a:pos x="0" y="550"/>
                </a:cxn>
                <a:cxn ang="0">
                  <a:pos x="0" y="538"/>
                </a:cxn>
                <a:cxn ang="0">
                  <a:pos x="0" y="526"/>
                </a:cxn>
                <a:cxn ang="0">
                  <a:pos x="2" y="485"/>
                </a:cxn>
                <a:cxn ang="0">
                  <a:pos x="7" y="444"/>
                </a:cxn>
                <a:cxn ang="0">
                  <a:pos x="17" y="408"/>
                </a:cxn>
                <a:cxn ang="0">
                  <a:pos x="29" y="370"/>
                </a:cxn>
                <a:cxn ang="0">
                  <a:pos x="46" y="336"/>
                </a:cxn>
                <a:cxn ang="0">
                  <a:pos x="65" y="300"/>
                </a:cxn>
                <a:cxn ang="0">
                  <a:pos x="86" y="269"/>
                </a:cxn>
                <a:cxn ang="0">
                  <a:pos x="110" y="240"/>
                </a:cxn>
                <a:cxn ang="0">
                  <a:pos x="139" y="214"/>
                </a:cxn>
                <a:cxn ang="0">
                  <a:pos x="170" y="190"/>
                </a:cxn>
                <a:cxn ang="0">
                  <a:pos x="202" y="171"/>
                </a:cxn>
                <a:cxn ang="0">
                  <a:pos x="235" y="154"/>
                </a:cxn>
                <a:cxn ang="0">
                  <a:pos x="274" y="139"/>
                </a:cxn>
                <a:cxn ang="0">
                  <a:pos x="312" y="130"/>
                </a:cxn>
                <a:cxn ang="0">
                  <a:pos x="348" y="125"/>
                </a:cxn>
                <a:cxn ang="0">
                  <a:pos x="391" y="120"/>
                </a:cxn>
                <a:cxn ang="0">
                  <a:pos x="586" y="192"/>
                </a:cxn>
                <a:cxn ang="0">
                  <a:pos x="391" y="264"/>
                </a:cxn>
                <a:cxn ang="0">
                  <a:pos x="365" y="269"/>
                </a:cxn>
                <a:cxn ang="0">
                  <a:pos x="338" y="271"/>
                </a:cxn>
                <a:cxn ang="0">
                  <a:pos x="314" y="276"/>
                </a:cxn>
                <a:cxn ang="0">
                  <a:pos x="293" y="286"/>
                </a:cxn>
                <a:cxn ang="0">
                  <a:pos x="271" y="298"/>
                </a:cxn>
                <a:cxn ang="0">
                  <a:pos x="250" y="312"/>
                </a:cxn>
                <a:cxn ang="0">
                  <a:pos x="230" y="327"/>
                </a:cxn>
                <a:cxn ang="0">
                  <a:pos x="211" y="343"/>
                </a:cxn>
                <a:cxn ang="0">
                  <a:pos x="199" y="360"/>
                </a:cxn>
                <a:cxn ang="0">
                  <a:pos x="185" y="382"/>
                </a:cxn>
                <a:cxn ang="0">
                  <a:pos x="173" y="401"/>
                </a:cxn>
                <a:cxn ang="0">
                  <a:pos x="163" y="425"/>
                </a:cxn>
                <a:cxn ang="0">
                  <a:pos x="156" y="447"/>
                </a:cxn>
                <a:cxn ang="0">
                  <a:pos x="149" y="473"/>
                </a:cxn>
                <a:cxn ang="0">
                  <a:pos x="146" y="500"/>
                </a:cxn>
                <a:cxn ang="0">
                  <a:pos x="144" y="526"/>
                </a:cxn>
                <a:cxn ang="0">
                  <a:pos x="144" y="536"/>
                </a:cxn>
                <a:cxn ang="0">
                  <a:pos x="146" y="548"/>
                </a:cxn>
                <a:cxn ang="0">
                  <a:pos x="146" y="555"/>
                </a:cxn>
                <a:cxn ang="0">
                  <a:pos x="146" y="564"/>
                </a:cxn>
                <a:cxn ang="0">
                  <a:pos x="149" y="576"/>
                </a:cxn>
                <a:cxn ang="0">
                  <a:pos x="149" y="584"/>
                </a:cxn>
                <a:cxn ang="0">
                  <a:pos x="151" y="593"/>
                </a:cxn>
                <a:cxn ang="0">
                  <a:pos x="156" y="600"/>
                </a:cxn>
              </a:cxnLst>
              <a:rect l="0" t="0" r="r" b="b"/>
              <a:pathLst>
                <a:path w="586" h="706">
                  <a:moveTo>
                    <a:pt x="156" y="600"/>
                  </a:moveTo>
                  <a:lnTo>
                    <a:pt x="43" y="706"/>
                  </a:lnTo>
                  <a:lnTo>
                    <a:pt x="38" y="699"/>
                  </a:lnTo>
                  <a:lnTo>
                    <a:pt x="36" y="694"/>
                  </a:lnTo>
                  <a:lnTo>
                    <a:pt x="34" y="692"/>
                  </a:lnTo>
                  <a:lnTo>
                    <a:pt x="31" y="684"/>
                  </a:lnTo>
                  <a:lnTo>
                    <a:pt x="31" y="680"/>
                  </a:lnTo>
                  <a:lnTo>
                    <a:pt x="29" y="672"/>
                  </a:lnTo>
                  <a:lnTo>
                    <a:pt x="26" y="668"/>
                  </a:lnTo>
                  <a:lnTo>
                    <a:pt x="22" y="665"/>
                  </a:lnTo>
                  <a:lnTo>
                    <a:pt x="22" y="658"/>
                  </a:lnTo>
                  <a:lnTo>
                    <a:pt x="19" y="653"/>
                  </a:lnTo>
                  <a:lnTo>
                    <a:pt x="19" y="648"/>
                  </a:lnTo>
                  <a:lnTo>
                    <a:pt x="17" y="641"/>
                  </a:lnTo>
                  <a:lnTo>
                    <a:pt x="14" y="636"/>
                  </a:lnTo>
                  <a:lnTo>
                    <a:pt x="14" y="629"/>
                  </a:lnTo>
                  <a:lnTo>
                    <a:pt x="10" y="624"/>
                  </a:lnTo>
                  <a:lnTo>
                    <a:pt x="10" y="620"/>
                  </a:lnTo>
                  <a:lnTo>
                    <a:pt x="7" y="612"/>
                  </a:lnTo>
                  <a:lnTo>
                    <a:pt x="7" y="608"/>
                  </a:lnTo>
                  <a:lnTo>
                    <a:pt x="7" y="600"/>
                  </a:lnTo>
                  <a:lnTo>
                    <a:pt x="5" y="596"/>
                  </a:lnTo>
                  <a:lnTo>
                    <a:pt x="5" y="593"/>
                  </a:lnTo>
                  <a:lnTo>
                    <a:pt x="5" y="584"/>
                  </a:lnTo>
                  <a:lnTo>
                    <a:pt x="2" y="581"/>
                  </a:lnTo>
                  <a:lnTo>
                    <a:pt x="2" y="572"/>
                  </a:lnTo>
                  <a:lnTo>
                    <a:pt x="2" y="569"/>
                  </a:lnTo>
                  <a:lnTo>
                    <a:pt x="2" y="560"/>
                  </a:lnTo>
                  <a:lnTo>
                    <a:pt x="0" y="555"/>
                  </a:lnTo>
                  <a:lnTo>
                    <a:pt x="0" y="550"/>
                  </a:lnTo>
                  <a:lnTo>
                    <a:pt x="0" y="543"/>
                  </a:lnTo>
                  <a:lnTo>
                    <a:pt x="0" y="538"/>
                  </a:lnTo>
                  <a:lnTo>
                    <a:pt x="0" y="531"/>
                  </a:lnTo>
                  <a:lnTo>
                    <a:pt x="0" y="526"/>
                  </a:lnTo>
                  <a:lnTo>
                    <a:pt x="0" y="504"/>
                  </a:lnTo>
                  <a:lnTo>
                    <a:pt x="2" y="485"/>
                  </a:lnTo>
                  <a:lnTo>
                    <a:pt x="5" y="466"/>
                  </a:lnTo>
                  <a:lnTo>
                    <a:pt x="7" y="444"/>
                  </a:lnTo>
                  <a:lnTo>
                    <a:pt x="10" y="425"/>
                  </a:lnTo>
                  <a:lnTo>
                    <a:pt x="17" y="408"/>
                  </a:lnTo>
                  <a:lnTo>
                    <a:pt x="22" y="387"/>
                  </a:lnTo>
                  <a:lnTo>
                    <a:pt x="29" y="370"/>
                  </a:lnTo>
                  <a:lnTo>
                    <a:pt x="36" y="348"/>
                  </a:lnTo>
                  <a:lnTo>
                    <a:pt x="46" y="336"/>
                  </a:lnTo>
                  <a:lnTo>
                    <a:pt x="55" y="317"/>
                  </a:lnTo>
                  <a:lnTo>
                    <a:pt x="65" y="300"/>
                  </a:lnTo>
                  <a:lnTo>
                    <a:pt x="74" y="283"/>
                  </a:lnTo>
                  <a:lnTo>
                    <a:pt x="86" y="269"/>
                  </a:lnTo>
                  <a:lnTo>
                    <a:pt x="101" y="255"/>
                  </a:lnTo>
                  <a:lnTo>
                    <a:pt x="110" y="240"/>
                  </a:lnTo>
                  <a:lnTo>
                    <a:pt x="127" y="228"/>
                  </a:lnTo>
                  <a:lnTo>
                    <a:pt x="139" y="214"/>
                  </a:lnTo>
                  <a:lnTo>
                    <a:pt x="156" y="202"/>
                  </a:lnTo>
                  <a:lnTo>
                    <a:pt x="170" y="190"/>
                  </a:lnTo>
                  <a:lnTo>
                    <a:pt x="185" y="180"/>
                  </a:lnTo>
                  <a:lnTo>
                    <a:pt x="202" y="171"/>
                  </a:lnTo>
                  <a:lnTo>
                    <a:pt x="218" y="161"/>
                  </a:lnTo>
                  <a:lnTo>
                    <a:pt x="235" y="154"/>
                  </a:lnTo>
                  <a:lnTo>
                    <a:pt x="254" y="147"/>
                  </a:lnTo>
                  <a:lnTo>
                    <a:pt x="274" y="139"/>
                  </a:lnTo>
                  <a:lnTo>
                    <a:pt x="290" y="135"/>
                  </a:lnTo>
                  <a:lnTo>
                    <a:pt x="312" y="130"/>
                  </a:lnTo>
                  <a:lnTo>
                    <a:pt x="329" y="127"/>
                  </a:lnTo>
                  <a:lnTo>
                    <a:pt x="348" y="125"/>
                  </a:lnTo>
                  <a:lnTo>
                    <a:pt x="367" y="120"/>
                  </a:lnTo>
                  <a:lnTo>
                    <a:pt x="391" y="120"/>
                  </a:lnTo>
                  <a:lnTo>
                    <a:pt x="391" y="0"/>
                  </a:lnTo>
                  <a:lnTo>
                    <a:pt x="586" y="192"/>
                  </a:lnTo>
                  <a:lnTo>
                    <a:pt x="391" y="387"/>
                  </a:lnTo>
                  <a:lnTo>
                    <a:pt x="391" y="264"/>
                  </a:lnTo>
                  <a:lnTo>
                    <a:pt x="377" y="269"/>
                  </a:lnTo>
                  <a:lnTo>
                    <a:pt x="365" y="269"/>
                  </a:lnTo>
                  <a:lnTo>
                    <a:pt x="350" y="269"/>
                  </a:lnTo>
                  <a:lnTo>
                    <a:pt x="338" y="271"/>
                  </a:lnTo>
                  <a:lnTo>
                    <a:pt x="329" y="274"/>
                  </a:lnTo>
                  <a:lnTo>
                    <a:pt x="314" y="276"/>
                  </a:lnTo>
                  <a:lnTo>
                    <a:pt x="302" y="283"/>
                  </a:lnTo>
                  <a:lnTo>
                    <a:pt x="293" y="286"/>
                  </a:lnTo>
                  <a:lnTo>
                    <a:pt x="283" y="291"/>
                  </a:lnTo>
                  <a:lnTo>
                    <a:pt x="271" y="298"/>
                  </a:lnTo>
                  <a:lnTo>
                    <a:pt x="259" y="303"/>
                  </a:lnTo>
                  <a:lnTo>
                    <a:pt x="250" y="312"/>
                  </a:lnTo>
                  <a:lnTo>
                    <a:pt x="242" y="317"/>
                  </a:lnTo>
                  <a:lnTo>
                    <a:pt x="230" y="327"/>
                  </a:lnTo>
                  <a:lnTo>
                    <a:pt x="221" y="336"/>
                  </a:lnTo>
                  <a:lnTo>
                    <a:pt x="211" y="343"/>
                  </a:lnTo>
                  <a:lnTo>
                    <a:pt x="206" y="353"/>
                  </a:lnTo>
                  <a:lnTo>
                    <a:pt x="199" y="360"/>
                  </a:lnTo>
                  <a:lnTo>
                    <a:pt x="192" y="372"/>
                  </a:lnTo>
                  <a:lnTo>
                    <a:pt x="185" y="382"/>
                  </a:lnTo>
                  <a:lnTo>
                    <a:pt x="178" y="394"/>
                  </a:lnTo>
                  <a:lnTo>
                    <a:pt x="173" y="401"/>
                  </a:lnTo>
                  <a:lnTo>
                    <a:pt x="166" y="413"/>
                  </a:lnTo>
                  <a:lnTo>
                    <a:pt x="163" y="425"/>
                  </a:lnTo>
                  <a:lnTo>
                    <a:pt x="158" y="437"/>
                  </a:lnTo>
                  <a:lnTo>
                    <a:pt x="156" y="447"/>
                  </a:lnTo>
                  <a:lnTo>
                    <a:pt x="151" y="463"/>
                  </a:lnTo>
                  <a:lnTo>
                    <a:pt x="149" y="473"/>
                  </a:lnTo>
                  <a:lnTo>
                    <a:pt x="146" y="485"/>
                  </a:lnTo>
                  <a:lnTo>
                    <a:pt x="146" y="500"/>
                  </a:lnTo>
                  <a:lnTo>
                    <a:pt x="144" y="514"/>
                  </a:lnTo>
                  <a:lnTo>
                    <a:pt x="144" y="526"/>
                  </a:lnTo>
                  <a:lnTo>
                    <a:pt x="144" y="531"/>
                  </a:lnTo>
                  <a:lnTo>
                    <a:pt x="144" y="536"/>
                  </a:lnTo>
                  <a:lnTo>
                    <a:pt x="144" y="540"/>
                  </a:lnTo>
                  <a:lnTo>
                    <a:pt x="146" y="548"/>
                  </a:lnTo>
                  <a:lnTo>
                    <a:pt x="146" y="550"/>
                  </a:lnTo>
                  <a:lnTo>
                    <a:pt x="146" y="555"/>
                  </a:lnTo>
                  <a:lnTo>
                    <a:pt x="146" y="560"/>
                  </a:lnTo>
                  <a:lnTo>
                    <a:pt x="146" y="564"/>
                  </a:lnTo>
                  <a:lnTo>
                    <a:pt x="149" y="569"/>
                  </a:lnTo>
                  <a:lnTo>
                    <a:pt x="149" y="576"/>
                  </a:lnTo>
                  <a:lnTo>
                    <a:pt x="149" y="576"/>
                  </a:lnTo>
                  <a:lnTo>
                    <a:pt x="149" y="584"/>
                  </a:lnTo>
                  <a:lnTo>
                    <a:pt x="151" y="586"/>
                  </a:lnTo>
                  <a:lnTo>
                    <a:pt x="151" y="593"/>
                  </a:lnTo>
                  <a:lnTo>
                    <a:pt x="156" y="596"/>
                  </a:lnTo>
                  <a:lnTo>
                    <a:pt x="156" y="60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" name="Freeform 46"/>
            <p:cNvSpPr>
              <a:spLocks/>
            </p:cNvSpPr>
            <p:nvPr/>
          </p:nvSpPr>
          <p:spPr bwMode="ltGray">
            <a:xfrm>
              <a:off x="3324" y="3583"/>
              <a:ext cx="234" cy="317"/>
            </a:xfrm>
            <a:custGeom>
              <a:avLst/>
              <a:gdLst/>
              <a:ahLst/>
              <a:cxnLst>
                <a:cxn ang="0">
                  <a:pos x="492" y="10"/>
                </a:cxn>
                <a:cxn ang="0">
                  <a:pos x="509" y="29"/>
                </a:cxn>
                <a:cxn ang="0">
                  <a:pos x="523" y="53"/>
                </a:cxn>
                <a:cxn ang="0">
                  <a:pos x="537" y="77"/>
                </a:cxn>
                <a:cxn ang="0">
                  <a:pos x="549" y="99"/>
                </a:cxn>
                <a:cxn ang="0">
                  <a:pos x="561" y="125"/>
                </a:cxn>
                <a:cxn ang="0">
                  <a:pos x="569" y="152"/>
                </a:cxn>
                <a:cxn ang="0">
                  <a:pos x="576" y="178"/>
                </a:cxn>
                <a:cxn ang="0">
                  <a:pos x="581" y="204"/>
                </a:cxn>
                <a:cxn ang="0">
                  <a:pos x="583" y="228"/>
                </a:cxn>
                <a:cxn ang="0">
                  <a:pos x="585" y="257"/>
                </a:cxn>
                <a:cxn ang="0">
                  <a:pos x="583" y="310"/>
                </a:cxn>
                <a:cxn ang="0">
                  <a:pos x="576" y="368"/>
                </a:cxn>
                <a:cxn ang="0">
                  <a:pos x="559" y="425"/>
                </a:cxn>
                <a:cxn ang="0">
                  <a:pos x="533" y="478"/>
                </a:cxn>
                <a:cxn ang="0">
                  <a:pos x="501" y="524"/>
                </a:cxn>
                <a:cxn ang="0">
                  <a:pos x="461" y="567"/>
                </a:cxn>
                <a:cxn ang="0">
                  <a:pos x="417" y="603"/>
                </a:cxn>
                <a:cxn ang="0">
                  <a:pos x="367" y="629"/>
                </a:cxn>
                <a:cxn ang="0">
                  <a:pos x="312" y="653"/>
                </a:cxn>
                <a:cxn ang="0">
                  <a:pos x="254" y="668"/>
                </a:cxn>
                <a:cxn ang="0">
                  <a:pos x="194" y="673"/>
                </a:cxn>
                <a:cxn ang="0">
                  <a:pos x="194" y="406"/>
                </a:cxn>
                <a:cxn ang="0">
                  <a:pos x="221" y="526"/>
                </a:cxn>
                <a:cxn ang="0">
                  <a:pos x="257" y="519"/>
                </a:cxn>
                <a:cxn ang="0">
                  <a:pos x="293" y="507"/>
                </a:cxn>
                <a:cxn ang="0">
                  <a:pos x="329" y="490"/>
                </a:cxn>
                <a:cxn ang="0">
                  <a:pos x="353" y="469"/>
                </a:cxn>
                <a:cxn ang="0">
                  <a:pos x="379" y="445"/>
                </a:cxn>
                <a:cxn ang="0">
                  <a:pos x="403" y="411"/>
                </a:cxn>
                <a:cxn ang="0">
                  <a:pos x="420" y="380"/>
                </a:cxn>
                <a:cxn ang="0">
                  <a:pos x="432" y="344"/>
                </a:cxn>
                <a:cxn ang="0">
                  <a:pos x="439" y="308"/>
                </a:cxn>
                <a:cxn ang="0">
                  <a:pos x="441" y="267"/>
                </a:cxn>
                <a:cxn ang="0">
                  <a:pos x="441" y="253"/>
                </a:cxn>
                <a:cxn ang="0">
                  <a:pos x="439" y="238"/>
                </a:cxn>
                <a:cxn ang="0">
                  <a:pos x="437" y="224"/>
                </a:cxn>
                <a:cxn ang="0">
                  <a:pos x="434" y="209"/>
                </a:cxn>
                <a:cxn ang="0">
                  <a:pos x="432" y="195"/>
                </a:cxn>
                <a:cxn ang="0">
                  <a:pos x="425" y="180"/>
                </a:cxn>
                <a:cxn ang="0">
                  <a:pos x="420" y="166"/>
                </a:cxn>
                <a:cxn ang="0">
                  <a:pos x="413" y="154"/>
                </a:cxn>
                <a:cxn ang="0">
                  <a:pos x="408" y="140"/>
                </a:cxn>
                <a:cxn ang="0">
                  <a:pos x="401" y="128"/>
                </a:cxn>
              </a:cxnLst>
              <a:rect l="0" t="0" r="r" b="b"/>
              <a:pathLst>
                <a:path w="585" h="793">
                  <a:moveTo>
                    <a:pt x="393" y="120"/>
                  </a:moveTo>
                  <a:lnTo>
                    <a:pt x="485" y="0"/>
                  </a:lnTo>
                  <a:lnTo>
                    <a:pt x="492" y="10"/>
                  </a:lnTo>
                  <a:lnTo>
                    <a:pt x="497" y="15"/>
                  </a:lnTo>
                  <a:lnTo>
                    <a:pt x="504" y="24"/>
                  </a:lnTo>
                  <a:lnTo>
                    <a:pt x="509" y="29"/>
                  </a:lnTo>
                  <a:lnTo>
                    <a:pt x="513" y="39"/>
                  </a:lnTo>
                  <a:lnTo>
                    <a:pt x="518" y="44"/>
                  </a:lnTo>
                  <a:lnTo>
                    <a:pt x="523" y="53"/>
                  </a:lnTo>
                  <a:lnTo>
                    <a:pt x="530" y="60"/>
                  </a:lnTo>
                  <a:lnTo>
                    <a:pt x="533" y="70"/>
                  </a:lnTo>
                  <a:lnTo>
                    <a:pt x="537" y="77"/>
                  </a:lnTo>
                  <a:lnTo>
                    <a:pt x="540" y="84"/>
                  </a:lnTo>
                  <a:lnTo>
                    <a:pt x="547" y="94"/>
                  </a:lnTo>
                  <a:lnTo>
                    <a:pt x="549" y="99"/>
                  </a:lnTo>
                  <a:lnTo>
                    <a:pt x="552" y="108"/>
                  </a:lnTo>
                  <a:lnTo>
                    <a:pt x="559" y="116"/>
                  </a:lnTo>
                  <a:lnTo>
                    <a:pt x="561" y="125"/>
                  </a:lnTo>
                  <a:lnTo>
                    <a:pt x="564" y="135"/>
                  </a:lnTo>
                  <a:lnTo>
                    <a:pt x="566" y="142"/>
                  </a:lnTo>
                  <a:lnTo>
                    <a:pt x="569" y="152"/>
                  </a:lnTo>
                  <a:lnTo>
                    <a:pt x="573" y="161"/>
                  </a:lnTo>
                  <a:lnTo>
                    <a:pt x="576" y="168"/>
                  </a:lnTo>
                  <a:lnTo>
                    <a:pt x="576" y="178"/>
                  </a:lnTo>
                  <a:lnTo>
                    <a:pt x="578" y="185"/>
                  </a:lnTo>
                  <a:lnTo>
                    <a:pt x="581" y="195"/>
                  </a:lnTo>
                  <a:lnTo>
                    <a:pt x="581" y="204"/>
                  </a:lnTo>
                  <a:lnTo>
                    <a:pt x="583" y="212"/>
                  </a:lnTo>
                  <a:lnTo>
                    <a:pt x="583" y="221"/>
                  </a:lnTo>
                  <a:lnTo>
                    <a:pt x="583" y="228"/>
                  </a:lnTo>
                  <a:lnTo>
                    <a:pt x="585" y="241"/>
                  </a:lnTo>
                  <a:lnTo>
                    <a:pt x="585" y="250"/>
                  </a:lnTo>
                  <a:lnTo>
                    <a:pt x="585" y="257"/>
                  </a:lnTo>
                  <a:lnTo>
                    <a:pt x="585" y="267"/>
                  </a:lnTo>
                  <a:lnTo>
                    <a:pt x="585" y="289"/>
                  </a:lnTo>
                  <a:lnTo>
                    <a:pt x="583" y="310"/>
                  </a:lnTo>
                  <a:lnTo>
                    <a:pt x="581" y="329"/>
                  </a:lnTo>
                  <a:lnTo>
                    <a:pt x="578" y="349"/>
                  </a:lnTo>
                  <a:lnTo>
                    <a:pt x="576" y="368"/>
                  </a:lnTo>
                  <a:lnTo>
                    <a:pt x="569" y="389"/>
                  </a:lnTo>
                  <a:lnTo>
                    <a:pt x="564" y="406"/>
                  </a:lnTo>
                  <a:lnTo>
                    <a:pt x="559" y="425"/>
                  </a:lnTo>
                  <a:lnTo>
                    <a:pt x="549" y="445"/>
                  </a:lnTo>
                  <a:lnTo>
                    <a:pt x="540" y="461"/>
                  </a:lnTo>
                  <a:lnTo>
                    <a:pt x="533" y="478"/>
                  </a:lnTo>
                  <a:lnTo>
                    <a:pt x="521" y="493"/>
                  </a:lnTo>
                  <a:lnTo>
                    <a:pt x="511" y="509"/>
                  </a:lnTo>
                  <a:lnTo>
                    <a:pt x="501" y="524"/>
                  </a:lnTo>
                  <a:lnTo>
                    <a:pt x="485" y="538"/>
                  </a:lnTo>
                  <a:lnTo>
                    <a:pt x="475" y="553"/>
                  </a:lnTo>
                  <a:lnTo>
                    <a:pt x="461" y="567"/>
                  </a:lnTo>
                  <a:lnTo>
                    <a:pt x="446" y="579"/>
                  </a:lnTo>
                  <a:lnTo>
                    <a:pt x="432" y="591"/>
                  </a:lnTo>
                  <a:lnTo>
                    <a:pt x="417" y="603"/>
                  </a:lnTo>
                  <a:lnTo>
                    <a:pt x="403" y="613"/>
                  </a:lnTo>
                  <a:lnTo>
                    <a:pt x="384" y="622"/>
                  </a:lnTo>
                  <a:lnTo>
                    <a:pt x="367" y="629"/>
                  </a:lnTo>
                  <a:lnTo>
                    <a:pt x="350" y="639"/>
                  </a:lnTo>
                  <a:lnTo>
                    <a:pt x="333" y="649"/>
                  </a:lnTo>
                  <a:lnTo>
                    <a:pt x="312" y="653"/>
                  </a:lnTo>
                  <a:lnTo>
                    <a:pt x="295" y="661"/>
                  </a:lnTo>
                  <a:lnTo>
                    <a:pt x="276" y="663"/>
                  </a:lnTo>
                  <a:lnTo>
                    <a:pt x="254" y="668"/>
                  </a:lnTo>
                  <a:lnTo>
                    <a:pt x="237" y="673"/>
                  </a:lnTo>
                  <a:lnTo>
                    <a:pt x="213" y="673"/>
                  </a:lnTo>
                  <a:lnTo>
                    <a:pt x="194" y="673"/>
                  </a:lnTo>
                  <a:lnTo>
                    <a:pt x="194" y="793"/>
                  </a:lnTo>
                  <a:lnTo>
                    <a:pt x="0" y="601"/>
                  </a:lnTo>
                  <a:lnTo>
                    <a:pt x="194" y="406"/>
                  </a:lnTo>
                  <a:lnTo>
                    <a:pt x="194" y="526"/>
                  </a:lnTo>
                  <a:lnTo>
                    <a:pt x="209" y="526"/>
                  </a:lnTo>
                  <a:lnTo>
                    <a:pt x="221" y="526"/>
                  </a:lnTo>
                  <a:lnTo>
                    <a:pt x="235" y="524"/>
                  </a:lnTo>
                  <a:lnTo>
                    <a:pt x="247" y="521"/>
                  </a:lnTo>
                  <a:lnTo>
                    <a:pt x="257" y="519"/>
                  </a:lnTo>
                  <a:lnTo>
                    <a:pt x="269" y="517"/>
                  </a:lnTo>
                  <a:lnTo>
                    <a:pt x="283" y="512"/>
                  </a:lnTo>
                  <a:lnTo>
                    <a:pt x="293" y="507"/>
                  </a:lnTo>
                  <a:lnTo>
                    <a:pt x="305" y="500"/>
                  </a:lnTo>
                  <a:lnTo>
                    <a:pt x="317" y="495"/>
                  </a:lnTo>
                  <a:lnTo>
                    <a:pt x="329" y="490"/>
                  </a:lnTo>
                  <a:lnTo>
                    <a:pt x="336" y="483"/>
                  </a:lnTo>
                  <a:lnTo>
                    <a:pt x="345" y="473"/>
                  </a:lnTo>
                  <a:lnTo>
                    <a:pt x="353" y="469"/>
                  </a:lnTo>
                  <a:lnTo>
                    <a:pt x="365" y="461"/>
                  </a:lnTo>
                  <a:lnTo>
                    <a:pt x="369" y="452"/>
                  </a:lnTo>
                  <a:lnTo>
                    <a:pt x="379" y="445"/>
                  </a:lnTo>
                  <a:lnTo>
                    <a:pt x="389" y="433"/>
                  </a:lnTo>
                  <a:lnTo>
                    <a:pt x="393" y="423"/>
                  </a:lnTo>
                  <a:lnTo>
                    <a:pt x="403" y="411"/>
                  </a:lnTo>
                  <a:lnTo>
                    <a:pt x="408" y="401"/>
                  </a:lnTo>
                  <a:lnTo>
                    <a:pt x="413" y="392"/>
                  </a:lnTo>
                  <a:lnTo>
                    <a:pt x="420" y="380"/>
                  </a:lnTo>
                  <a:lnTo>
                    <a:pt x="422" y="368"/>
                  </a:lnTo>
                  <a:lnTo>
                    <a:pt x="429" y="356"/>
                  </a:lnTo>
                  <a:lnTo>
                    <a:pt x="432" y="344"/>
                  </a:lnTo>
                  <a:lnTo>
                    <a:pt x="434" y="334"/>
                  </a:lnTo>
                  <a:lnTo>
                    <a:pt x="437" y="317"/>
                  </a:lnTo>
                  <a:lnTo>
                    <a:pt x="439" y="308"/>
                  </a:lnTo>
                  <a:lnTo>
                    <a:pt x="439" y="293"/>
                  </a:lnTo>
                  <a:lnTo>
                    <a:pt x="441" y="281"/>
                  </a:lnTo>
                  <a:lnTo>
                    <a:pt x="441" y="267"/>
                  </a:lnTo>
                  <a:lnTo>
                    <a:pt x="441" y="265"/>
                  </a:lnTo>
                  <a:lnTo>
                    <a:pt x="441" y="257"/>
                  </a:lnTo>
                  <a:lnTo>
                    <a:pt x="441" y="253"/>
                  </a:lnTo>
                  <a:lnTo>
                    <a:pt x="439" y="245"/>
                  </a:lnTo>
                  <a:lnTo>
                    <a:pt x="439" y="243"/>
                  </a:lnTo>
                  <a:lnTo>
                    <a:pt x="439" y="238"/>
                  </a:lnTo>
                  <a:lnTo>
                    <a:pt x="439" y="233"/>
                  </a:lnTo>
                  <a:lnTo>
                    <a:pt x="439" y="226"/>
                  </a:lnTo>
                  <a:lnTo>
                    <a:pt x="437" y="224"/>
                  </a:lnTo>
                  <a:lnTo>
                    <a:pt x="437" y="216"/>
                  </a:lnTo>
                  <a:lnTo>
                    <a:pt x="437" y="212"/>
                  </a:lnTo>
                  <a:lnTo>
                    <a:pt x="434" y="209"/>
                  </a:lnTo>
                  <a:lnTo>
                    <a:pt x="434" y="204"/>
                  </a:lnTo>
                  <a:lnTo>
                    <a:pt x="432" y="197"/>
                  </a:lnTo>
                  <a:lnTo>
                    <a:pt x="432" y="195"/>
                  </a:lnTo>
                  <a:lnTo>
                    <a:pt x="429" y="188"/>
                  </a:lnTo>
                  <a:lnTo>
                    <a:pt x="429" y="185"/>
                  </a:lnTo>
                  <a:lnTo>
                    <a:pt x="425" y="180"/>
                  </a:lnTo>
                  <a:lnTo>
                    <a:pt x="425" y="173"/>
                  </a:lnTo>
                  <a:lnTo>
                    <a:pt x="422" y="171"/>
                  </a:lnTo>
                  <a:lnTo>
                    <a:pt x="420" y="166"/>
                  </a:lnTo>
                  <a:lnTo>
                    <a:pt x="420" y="161"/>
                  </a:lnTo>
                  <a:lnTo>
                    <a:pt x="417" y="156"/>
                  </a:lnTo>
                  <a:lnTo>
                    <a:pt x="413" y="154"/>
                  </a:lnTo>
                  <a:lnTo>
                    <a:pt x="410" y="149"/>
                  </a:lnTo>
                  <a:lnTo>
                    <a:pt x="410" y="144"/>
                  </a:lnTo>
                  <a:lnTo>
                    <a:pt x="408" y="140"/>
                  </a:lnTo>
                  <a:lnTo>
                    <a:pt x="405" y="137"/>
                  </a:lnTo>
                  <a:lnTo>
                    <a:pt x="403" y="132"/>
                  </a:lnTo>
                  <a:lnTo>
                    <a:pt x="401" y="128"/>
                  </a:lnTo>
                  <a:lnTo>
                    <a:pt x="396" y="123"/>
                  </a:lnTo>
                  <a:lnTo>
                    <a:pt x="393" y="12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pic>
        <p:nvPicPr>
          <p:cNvPr id="18" name="Рисунок 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14932" r="4139" b="22371"/>
          <a:stretch/>
        </p:blipFill>
        <p:spPr>
          <a:xfrm>
            <a:off x="8183341" y="101896"/>
            <a:ext cx="887929" cy="6511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86" r:id="rId2"/>
    <p:sldLayoutId id="2147484187" r:id="rId3"/>
    <p:sldLayoutId id="2147484188" r:id="rId4"/>
    <p:sldLayoutId id="2147484189" r:id="rId5"/>
    <p:sldLayoutId id="2147484192" r:id="rId6"/>
    <p:sldLayoutId id="214748419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wmf"/><Relationship Id="rId4" Type="http://schemas.openxmlformats.org/officeDocument/2006/relationships/image" Target="../media/image33.wmf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hyperlink" Target="http://www.bmbf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hyperlink" Target="http://grant.rfh.ru/rfh/index.php/ru/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://www.si.se/templates/StartPage____3.aspx" TargetMode="Externa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kinsey.com/insights/business_technology/disruptive_technologie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800" dirty="0" smtClean="0"/>
              <a:t>Multi-Level Self-Organization in</a:t>
            </a:r>
            <a:br>
              <a:rPr lang="en-GB" sz="3800" dirty="0" smtClean="0"/>
            </a:br>
            <a:r>
              <a:rPr lang="en-GB" sz="3800" dirty="0" smtClean="0"/>
              <a:t>Cyber-Physical-Social Systems</a:t>
            </a:r>
            <a:r>
              <a:rPr lang="en-GB" sz="3800" dirty="0"/>
              <a:t>:</a:t>
            </a:r>
            <a:br>
              <a:rPr lang="en-GB" sz="3800" dirty="0"/>
            </a:br>
            <a:r>
              <a:rPr lang="en-GB" sz="3800" dirty="0" smtClean="0"/>
              <a:t>Smart Home Cleaning Scenario</a:t>
            </a:r>
            <a:endParaRPr lang="en-US" altLang="ru-RU" sz="3800" b="0" i="1" dirty="0" smtClean="0">
              <a:latin typeface="Calibri" panose="020F05020202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ru-RU" sz="2500" u="sng" dirty="0">
                <a:latin typeface="Calibri" panose="020F0502020204030204" pitchFamily="34" charset="0"/>
              </a:rPr>
              <a:t>Alexander </a:t>
            </a:r>
            <a:r>
              <a:rPr lang="en-US" altLang="ru-RU" sz="2500" u="sng" dirty="0" smtClean="0">
                <a:latin typeface="Calibri" panose="020F0502020204030204" pitchFamily="34" charset="0"/>
              </a:rPr>
              <a:t>Smirnov</a:t>
            </a:r>
            <a:r>
              <a:rPr lang="en-US" altLang="ru-RU" sz="2500" dirty="0" smtClean="0">
                <a:latin typeface="Calibri" panose="020F0502020204030204" pitchFamily="34" charset="0"/>
              </a:rPr>
              <a:t>, </a:t>
            </a:r>
            <a:r>
              <a:rPr lang="en-US" altLang="ru-RU" sz="2500" dirty="0">
                <a:latin typeface="Calibri" panose="020F0502020204030204" pitchFamily="34" charset="0"/>
              </a:rPr>
              <a:t>Alexey </a:t>
            </a:r>
            <a:r>
              <a:rPr lang="en-US" altLang="ru-RU" sz="2500" dirty="0" smtClean="0">
                <a:latin typeface="Calibri" panose="020F0502020204030204" pitchFamily="34" charset="0"/>
              </a:rPr>
              <a:t>Kashevnik, </a:t>
            </a:r>
            <a:r>
              <a:rPr lang="en-US" altLang="ru-RU" sz="2500" dirty="0">
                <a:latin typeface="Calibri" panose="020F0502020204030204" pitchFamily="34" charset="0"/>
              </a:rPr>
              <a:t>Andrew Ponomarev</a:t>
            </a:r>
            <a:endParaRPr lang="en-US" altLang="ru-RU" sz="2500" dirty="0" smtClean="0">
              <a:latin typeface="Calibri" panose="020F0502020204030204" pitchFamily="34" charset="0"/>
            </a:endParaRPr>
          </a:p>
          <a:p>
            <a:endParaRPr lang="en-US" altLang="ru-RU" sz="1900" dirty="0" smtClean="0">
              <a:latin typeface="Calibri" panose="020F0502020204030204" pitchFamily="34" charset="0"/>
            </a:endParaRPr>
          </a:p>
          <a:p>
            <a:r>
              <a:rPr lang="en-US" altLang="ru-RU" sz="1900" dirty="0" smtClean="0">
                <a:latin typeface="Calibri" panose="020F0502020204030204" pitchFamily="34" charset="0"/>
              </a:rPr>
              <a:t>Computer Aided Integrated Systems Laboratory</a:t>
            </a:r>
          </a:p>
          <a:p>
            <a:r>
              <a:rPr lang="en-US" altLang="ru-RU" sz="1900" dirty="0" smtClean="0">
                <a:latin typeface="Calibri" panose="020F0502020204030204" pitchFamily="34" charset="0"/>
              </a:rPr>
              <a:t>St. Petersburg Institute for Informatics and Automation </a:t>
            </a:r>
          </a:p>
          <a:p>
            <a:r>
              <a:rPr lang="en-US" altLang="ru-RU" sz="1900" dirty="0" smtClean="0">
                <a:latin typeface="Calibri" panose="020F0502020204030204" pitchFamily="34" charset="0"/>
              </a:rPr>
              <a:t>of the Russian Academy of Sciences (SPIIRAS)</a:t>
            </a:r>
            <a:endParaRPr lang="ru-RU" altLang="ru-RU" sz="1900" dirty="0" smtClean="0">
              <a:latin typeface="Calibri" panose="020F0502020204030204" pitchFamily="34" charset="0"/>
            </a:endParaRPr>
          </a:p>
          <a:p>
            <a:endParaRPr lang="ru-RU" altLang="ru-RU" sz="1900" dirty="0" smtClean="0">
              <a:latin typeface="Calibri" panose="020F0502020204030204" pitchFamily="34" charset="0"/>
            </a:endParaRPr>
          </a:p>
          <a:p>
            <a:r>
              <a:rPr lang="en-US" altLang="ru-RU" sz="1900" dirty="0" smtClean="0">
                <a:latin typeface="Calibri" panose="020F0502020204030204" pitchFamily="34" charset="0"/>
              </a:rPr>
              <a:t>International Laboratory on Intelligent Technologies for</a:t>
            </a:r>
            <a:br>
              <a:rPr lang="en-US" altLang="ru-RU" sz="1900" dirty="0" smtClean="0">
                <a:latin typeface="Calibri" panose="020F0502020204030204" pitchFamily="34" charset="0"/>
              </a:rPr>
            </a:br>
            <a:r>
              <a:rPr lang="en-US" altLang="ru-RU" sz="1900" dirty="0" smtClean="0">
                <a:latin typeface="Calibri" panose="020F0502020204030204" pitchFamily="34" charset="0"/>
              </a:rPr>
              <a:t>Socio-Cyber-Physical Systems</a:t>
            </a:r>
          </a:p>
          <a:p>
            <a:r>
              <a:rPr lang="en-US" altLang="ru-RU" sz="1900" dirty="0" smtClean="0">
                <a:latin typeface="Calibri" panose="020F0502020204030204" pitchFamily="34" charset="0"/>
              </a:rPr>
              <a:t>ITMO University</a:t>
            </a:r>
          </a:p>
        </p:txBody>
      </p:sp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131445" y="306348"/>
            <a:ext cx="64337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CIRP IPSS Conference:</a:t>
            </a:r>
            <a:br>
              <a:rPr lang="en-US" dirty="0" smtClean="0"/>
            </a:br>
            <a:r>
              <a:rPr lang="en-US" dirty="0" smtClean="0"/>
              <a:t>Industry Transformation for Sustainability and Business</a:t>
            </a:r>
            <a:br>
              <a:rPr lang="en-US" dirty="0" smtClean="0"/>
            </a:br>
            <a:r>
              <a:rPr lang="en-US" dirty="0" smtClean="0"/>
              <a:t>May </a:t>
            </a:r>
            <a:r>
              <a:rPr lang="en-US" dirty="0"/>
              <a:t>21-22, 2015, Saint-Etienne, France</a:t>
            </a:r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Cyber-Physical-Social </a:t>
            </a:r>
            <a:r>
              <a:rPr lang="en-US" altLang="ru-RU" dirty="0" smtClean="0">
                <a:latin typeface="Calibri" panose="020F0502020204030204" pitchFamily="34" charset="0"/>
              </a:rPr>
              <a:t>Systems</a:t>
            </a:r>
            <a:r>
              <a:rPr lang="ru-RU" altLang="ru-RU" dirty="0">
                <a:latin typeface="Calibri" panose="020F0502020204030204" pitchFamily="34" charset="0"/>
              </a:rPr>
              <a:t>:</a:t>
            </a:r>
            <a:r>
              <a:rPr lang="en-US" altLang="ru-RU" dirty="0">
                <a:latin typeface="Calibri" panose="020F0502020204030204" pitchFamily="34" charset="0"/>
              </a:rPr>
              <a:t/>
            </a:r>
            <a:br>
              <a:rPr lang="en-US" altLang="ru-RU" dirty="0">
                <a:latin typeface="Calibri" panose="020F0502020204030204" pitchFamily="34" charset="0"/>
              </a:rPr>
            </a:br>
            <a:r>
              <a:rPr lang="en-US" altLang="ru-RU" dirty="0" smtClean="0">
                <a:latin typeface="Calibri" panose="020F0502020204030204" pitchFamily="34" charset="0"/>
              </a:rPr>
              <a:t>Difference between </a:t>
            </a:r>
            <a:r>
              <a:rPr lang="en-US" altLang="ru-RU" dirty="0">
                <a:latin typeface="Calibri" panose="020F0502020204030204" pitchFamily="34" charset="0"/>
              </a:rPr>
              <a:t>CPS and CPSS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7D7BE-EAC1-4959-B20E-0B511C5E694A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986212" y="4913908"/>
            <a:ext cx="3240087" cy="941388"/>
          </a:xfrm>
          <a:prstGeom prst="ellipse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092574" y="3270846"/>
            <a:ext cx="3240088" cy="941387"/>
          </a:xfrm>
          <a:prstGeom prst="ellipse">
            <a:avLst/>
          </a:prstGeom>
          <a:solidFill>
            <a:srgbClr val="AFEAFF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213224" y="1700808"/>
            <a:ext cx="3240088" cy="941388"/>
          </a:xfrm>
          <a:prstGeom prst="ellipse">
            <a:avLst/>
          </a:prstGeom>
          <a:solidFill>
            <a:srgbClr val="F8FF9B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39552" y="2000870"/>
            <a:ext cx="243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dirty="0" smtClean="0"/>
              <a:t>People</a:t>
            </a:r>
            <a:endParaRPr lang="ru-RU" altLang="ru-RU" dirty="0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39552" y="3457139"/>
            <a:ext cx="2165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dirty="0" smtClean="0"/>
              <a:t>Interacted devices</a:t>
            </a:r>
            <a:endParaRPr lang="ru-RU" altLang="ru-RU" dirty="0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539552" y="5172354"/>
            <a:ext cx="195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dirty="0" smtClean="0"/>
              <a:t>Physical devices</a:t>
            </a:r>
            <a:endParaRPr lang="ru-RU" altLang="ru-RU" dirty="0"/>
          </a:p>
        </p:txBody>
      </p:sp>
      <p:sp>
        <p:nvSpPr>
          <p:cNvPr id="11" name="Овал 10"/>
          <p:cNvSpPr/>
          <p:nvPr/>
        </p:nvSpPr>
        <p:spPr>
          <a:xfrm>
            <a:off x="3999037" y="5453658"/>
            <a:ext cx="384175" cy="23177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449887" y="5085358"/>
            <a:ext cx="384175" cy="23018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980112" y="5385396"/>
            <a:ext cx="384175" cy="230187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443662" y="5153621"/>
            <a:ext cx="384175" cy="23177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260849" y="5201246"/>
            <a:ext cx="384175" cy="230187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105399" y="3848696"/>
            <a:ext cx="384175" cy="230187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556249" y="3478808"/>
            <a:ext cx="384175" cy="23018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86474" y="3778846"/>
            <a:ext cx="384175" cy="23177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550024" y="3548658"/>
            <a:ext cx="384175" cy="23018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367212" y="3594696"/>
            <a:ext cx="384175" cy="23177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1" name="Прямая соединительная линия 20"/>
          <p:cNvCxnSpPr>
            <a:stCxn id="20" idx="5"/>
            <a:endCxn id="16" idx="2"/>
          </p:cNvCxnSpPr>
          <p:nvPr/>
        </p:nvCxnSpPr>
        <p:spPr>
          <a:xfrm>
            <a:off x="3695824" y="3791546"/>
            <a:ext cx="409575" cy="17303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7" idx="3"/>
            <a:endCxn id="16" idx="7"/>
          </p:cNvCxnSpPr>
          <p:nvPr/>
        </p:nvCxnSpPr>
        <p:spPr>
          <a:xfrm flipH="1">
            <a:off x="4434012" y="3675658"/>
            <a:ext cx="177800" cy="20637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7" idx="5"/>
            <a:endCxn id="18" idx="1"/>
          </p:cNvCxnSpPr>
          <p:nvPr/>
        </p:nvCxnSpPr>
        <p:spPr>
          <a:xfrm>
            <a:off x="4883274" y="3675658"/>
            <a:ext cx="258763" cy="13652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9" idx="3"/>
            <a:endCxn id="18" idx="7"/>
          </p:cNvCxnSpPr>
          <p:nvPr/>
        </p:nvCxnSpPr>
        <p:spPr>
          <a:xfrm flipH="1">
            <a:off x="5415087" y="3745508"/>
            <a:ext cx="190500" cy="6667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9" idx="2"/>
            <a:endCxn id="17" idx="6"/>
          </p:cNvCxnSpPr>
          <p:nvPr/>
        </p:nvCxnSpPr>
        <p:spPr>
          <a:xfrm flipH="1" flipV="1">
            <a:off x="4940424" y="3594696"/>
            <a:ext cx="609600" cy="6985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17" idx="2"/>
            <a:endCxn id="20" idx="6"/>
          </p:cNvCxnSpPr>
          <p:nvPr/>
        </p:nvCxnSpPr>
        <p:spPr>
          <a:xfrm flipH="1">
            <a:off x="3751387" y="3594696"/>
            <a:ext cx="804862" cy="11588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18" idx="2"/>
            <a:endCxn id="16" idx="6"/>
          </p:cNvCxnSpPr>
          <p:nvPr/>
        </p:nvCxnSpPr>
        <p:spPr>
          <a:xfrm flipH="1">
            <a:off x="4489574" y="3894733"/>
            <a:ext cx="596900" cy="6985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6" idx="4"/>
            <a:endCxn id="11" idx="0"/>
          </p:cNvCxnSpPr>
          <p:nvPr/>
        </p:nvCxnSpPr>
        <p:spPr>
          <a:xfrm flipH="1">
            <a:off x="4191124" y="4078883"/>
            <a:ext cx="106363" cy="13747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20" idx="4"/>
            <a:endCxn id="15" idx="0"/>
          </p:cNvCxnSpPr>
          <p:nvPr/>
        </p:nvCxnSpPr>
        <p:spPr>
          <a:xfrm flipH="1">
            <a:off x="3452937" y="3826471"/>
            <a:ext cx="106362" cy="13747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17" idx="4"/>
            <a:endCxn id="12" idx="0"/>
          </p:cNvCxnSpPr>
          <p:nvPr/>
        </p:nvCxnSpPr>
        <p:spPr>
          <a:xfrm flipH="1">
            <a:off x="4641974" y="3708996"/>
            <a:ext cx="106363" cy="1376362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8" idx="4"/>
            <a:endCxn id="13" idx="0"/>
          </p:cNvCxnSpPr>
          <p:nvPr/>
        </p:nvCxnSpPr>
        <p:spPr>
          <a:xfrm flipH="1">
            <a:off x="5172199" y="4010621"/>
            <a:ext cx="106363" cy="13747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19" idx="4"/>
            <a:endCxn id="14" idx="0"/>
          </p:cNvCxnSpPr>
          <p:nvPr/>
        </p:nvCxnSpPr>
        <p:spPr>
          <a:xfrm flipH="1">
            <a:off x="5635749" y="3778846"/>
            <a:ext cx="106363" cy="13747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Двойная стрелка влево/вправо 32"/>
          <p:cNvSpPr/>
          <p:nvPr/>
        </p:nvSpPr>
        <p:spPr>
          <a:xfrm rot="16437197">
            <a:off x="1708764" y="4308277"/>
            <a:ext cx="2459038" cy="596900"/>
          </a:xfrm>
          <a:prstGeom prst="leftRightArrow">
            <a:avLst/>
          </a:prstGeom>
          <a:solidFill>
            <a:srgbClr val="FFAFAF"/>
          </a:solidFill>
          <a:ln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/>
              <a:t>Cyber-Physical Systems</a:t>
            </a:r>
            <a:endParaRPr lang="ru-RU" sz="1200" dirty="0"/>
          </a:p>
        </p:txBody>
      </p:sp>
      <p:sp>
        <p:nvSpPr>
          <p:cNvPr id="34" name="Двойная стрелка влево/вправо 33"/>
          <p:cNvSpPr/>
          <p:nvPr/>
        </p:nvSpPr>
        <p:spPr>
          <a:xfrm rot="16476456">
            <a:off x="4188743" y="3498652"/>
            <a:ext cx="4146550" cy="588962"/>
          </a:xfrm>
          <a:prstGeom prst="leftRightArrow">
            <a:avLst/>
          </a:prstGeom>
          <a:solidFill>
            <a:srgbClr val="FFAFAF"/>
          </a:solidFill>
          <a:ln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/>
              <a:t>Cyber-Physical-Social Systems</a:t>
            </a:r>
            <a:endParaRPr lang="ru-RU" sz="1200" dirty="0"/>
          </a:p>
        </p:txBody>
      </p:sp>
      <p:sp>
        <p:nvSpPr>
          <p:cNvPr id="35" name="Овал 34"/>
          <p:cNvSpPr/>
          <p:nvPr/>
        </p:nvSpPr>
        <p:spPr>
          <a:xfrm>
            <a:off x="4138737" y="2216746"/>
            <a:ext cx="384175" cy="230187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4681662" y="1862733"/>
            <a:ext cx="384175" cy="23018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172199" y="2208808"/>
            <a:ext cx="384175" cy="23177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8" name="Прямая соединительная линия 37"/>
          <p:cNvCxnSpPr>
            <a:stCxn id="35" idx="3"/>
            <a:endCxn id="20" idx="7"/>
          </p:cNvCxnSpPr>
          <p:nvPr/>
        </p:nvCxnSpPr>
        <p:spPr>
          <a:xfrm flipH="1">
            <a:off x="3695824" y="2413596"/>
            <a:ext cx="500063" cy="12144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35" idx="4"/>
            <a:endCxn id="16" idx="0"/>
          </p:cNvCxnSpPr>
          <p:nvPr/>
        </p:nvCxnSpPr>
        <p:spPr>
          <a:xfrm flipH="1">
            <a:off x="4297487" y="2446933"/>
            <a:ext cx="33337" cy="1401763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36" idx="4"/>
            <a:endCxn id="17" idx="0"/>
          </p:cNvCxnSpPr>
          <p:nvPr/>
        </p:nvCxnSpPr>
        <p:spPr>
          <a:xfrm flipH="1">
            <a:off x="4748337" y="2092921"/>
            <a:ext cx="125412" cy="1385887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37" idx="4"/>
            <a:endCxn id="18" idx="0"/>
          </p:cNvCxnSpPr>
          <p:nvPr/>
        </p:nvCxnSpPr>
        <p:spPr>
          <a:xfrm flipH="1">
            <a:off x="5278562" y="2440583"/>
            <a:ext cx="85725" cy="1338263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37" idx="4"/>
            <a:endCxn id="19" idx="0"/>
          </p:cNvCxnSpPr>
          <p:nvPr/>
        </p:nvCxnSpPr>
        <p:spPr>
          <a:xfrm>
            <a:off x="5364287" y="2440583"/>
            <a:ext cx="377825" cy="11080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35" idx="7"/>
            <a:endCxn id="36" idx="3"/>
          </p:cNvCxnSpPr>
          <p:nvPr/>
        </p:nvCxnSpPr>
        <p:spPr>
          <a:xfrm flipV="1">
            <a:off x="4467349" y="2059583"/>
            <a:ext cx="269875" cy="190500"/>
          </a:xfrm>
          <a:prstGeom prst="line">
            <a:avLst/>
          </a:prstGeom>
          <a:ln>
            <a:prstDash val="solid"/>
            <a:headEnd type="stealth" w="med" len="lg"/>
            <a:tailEnd type="stealth" w="med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36" idx="5"/>
            <a:endCxn id="37" idx="1"/>
          </p:cNvCxnSpPr>
          <p:nvPr/>
        </p:nvCxnSpPr>
        <p:spPr>
          <a:xfrm>
            <a:off x="5010274" y="2059583"/>
            <a:ext cx="217488" cy="182563"/>
          </a:xfrm>
          <a:prstGeom prst="line">
            <a:avLst/>
          </a:prstGeom>
          <a:ln>
            <a:prstDash val="solid"/>
            <a:headEnd type="stealth" w="med" len="lg"/>
            <a:tailEnd type="stealth" w="med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35" idx="6"/>
            <a:endCxn id="37" idx="2"/>
          </p:cNvCxnSpPr>
          <p:nvPr/>
        </p:nvCxnSpPr>
        <p:spPr>
          <a:xfrm flipV="1">
            <a:off x="4522912" y="2324696"/>
            <a:ext cx="649287" cy="7937"/>
          </a:xfrm>
          <a:prstGeom prst="line">
            <a:avLst/>
          </a:prstGeom>
          <a:ln>
            <a:prstDash val="solid"/>
            <a:headEnd type="stealth" w="med" len="lg"/>
            <a:tailEnd type="stealth" w="med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6804248" y="5172354"/>
            <a:ext cx="195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ru-RU" dirty="0" smtClean="0"/>
              <a:t>Physical space</a:t>
            </a:r>
            <a:endParaRPr lang="ru-RU" altLang="ru-RU" dirty="0"/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7218169" y="3457139"/>
            <a:ext cx="15418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ru-RU" dirty="0" smtClean="0"/>
              <a:t>Cyber space</a:t>
            </a:r>
            <a:endParaRPr lang="ru-RU" altLang="ru-RU" dirty="0"/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7218169" y="2000870"/>
            <a:ext cx="15418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ru-RU" dirty="0" smtClean="0"/>
              <a:t>Social space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010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Resources Interaction in </a:t>
            </a:r>
            <a:r>
              <a:rPr lang="en-US" altLang="ru-RU" dirty="0" smtClean="0">
                <a:latin typeface="Calibri" panose="020F0502020204030204" pitchFamily="34" charset="0"/>
              </a:rPr>
              <a:t>CPSS:</a:t>
            </a:r>
            <a:br>
              <a:rPr lang="en-US" altLang="ru-RU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Ontology</a:t>
            </a:r>
            <a:r>
              <a:rPr lang="ru-RU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Usage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993507" y="6523037"/>
            <a:ext cx="856907" cy="334963"/>
          </a:xfrm>
          <a:prstGeom prst="rect">
            <a:avLst/>
          </a:prstGeom>
        </p:spPr>
        <p:txBody>
          <a:bodyPr/>
          <a:lstStyle/>
          <a:p>
            <a:fld id="{1DB4BD24-8098-4BAF-8294-8E96847BE6DE}" type="slidenum">
              <a:rPr lang="ru-RU" altLang="en-US" smtClean="0"/>
              <a:pPr/>
              <a:t>11</a:t>
            </a:fld>
            <a:endParaRPr lang="ru-RU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9635" y="1280160"/>
            <a:ext cx="811638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An </a:t>
            </a:r>
            <a:r>
              <a:rPr lang="en-US" sz="2800" dirty="0"/>
              <a:t>ontology, is a domain </a:t>
            </a:r>
            <a:r>
              <a:rPr lang="en-US" sz="2800" b="1" i="1" dirty="0"/>
              <a:t>vocabulary</a:t>
            </a:r>
            <a:r>
              <a:rPr lang="en-US" sz="2800" dirty="0"/>
              <a:t> complete with a set of precise </a:t>
            </a:r>
            <a:r>
              <a:rPr lang="en-US" sz="2800" b="1" i="1" dirty="0"/>
              <a:t>definitions</a:t>
            </a:r>
            <a:r>
              <a:rPr lang="en-US" sz="2800" dirty="0"/>
              <a:t>, or </a:t>
            </a:r>
            <a:r>
              <a:rPr lang="en-US" sz="2800" b="1" i="1" dirty="0"/>
              <a:t>axioms</a:t>
            </a:r>
            <a:r>
              <a:rPr lang="en-US" sz="2800" dirty="0"/>
              <a:t>, that constrain the meanings of the terms sufficiently to enable consistent interpretation of the data that use that vocabulary</a:t>
            </a:r>
            <a:r>
              <a:rPr lang="en-US" sz="2800" dirty="0" smtClean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Ontology is a formalization of problem domain in terms understandable by computational devices and </a:t>
            </a:r>
            <a:r>
              <a:rPr lang="en-US" sz="2800" dirty="0" err="1" smtClean="0"/>
              <a:t>recources</a:t>
            </a:r>
            <a:r>
              <a:rPr lang="en-US" sz="2800" dirty="0" smtClean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Ontology supports semantic interoperability between interacted </a:t>
            </a:r>
            <a:r>
              <a:rPr lang="en-US" sz="2800" dirty="0" err="1" smtClean="0"/>
              <a:t>recources</a:t>
            </a:r>
            <a:r>
              <a:rPr lang="en-US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5256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58880" y="6597352"/>
            <a:ext cx="2133600" cy="124123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2288" y="153026"/>
            <a:ext cx="7530072" cy="1080120"/>
          </a:xfrm>
        </p:spPr>
        <p:txBody>
          <a:bodyPr>
            <a:normAutofit/>
          </a:bodyPr>
          <a:lstStyle/>
          <a:p>
            <a:r>
              <a:rPr lang="en-US" altLang="ru-RU" dirty="0">
                <a:latin typeface="Calibri" panose="020F0502020204030204" pitchFamily="34" charset="0"/>
              </a:rPr>
              <a:t>Resources Interaction in </a:t>
            </a:r>
            <a:r>
              <a:rPr lang="en-US" altLang="ru-RU" dirty="0" smtClean="0">
                <a:latin typeface="Calibri" panose="020F0502020204030204" pitchFamily="34" charset="0"/>
              </a:rPr>
              <a:t>CPSS:</a:t>
            </a:r>
            <a:r>
              <a:rPr lang="en-US" altLang="ru-RU" dirty="0">
                <a:latin typeface="Calibri" panose="020F0502020204030204" pitchFamily="34" charset="0"/>
              </a:rPr>
              <a:t/>
            </a:r>
            <a:br>
              <a:rPr lang="en-US" altLang="ru-RU" dirty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Ontology-Based Approach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121" name="Полотно 68"/>
          <p:cNvGrpSpPr>
            <a:grpSpLocks/>
          </p:cNvGrpSpPr>
          <p:nvPr/>
        </p:nvGrpSpPr>
        <p:grpSpPr bwMode="auto">
          <a:xfrm>
            <a:off x="1619672" y="1367012"/>
            <a:ext cx="5544616" cy="5158332"/>
            <a:chOff x="0" y="0"/>
            <a:chExt cx="27781" cy="23736"/>
          </a:xfrm>
        </p:grpSpPr>
        <p:sp>
          <p:nvSpPr>
            <p:cNvPr id="5141" name="AutoShape 21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27781" cy="2373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85" name="Группа 85"/>
            <p:cNvGrpSpPr>
              <a:grpSpLocks/>
            </p:cNvGrpSpPr>
            <p:nvPr/>
          </p:nvGrpSpPr>
          <p:grpSpPr bwMode="auto">
            <a:xfrm>
              <a:off x="685" y="4800"/>
              <a:ext cx="27096" cy="15533"/>
              <a:chOff x="5021" y="3809"/>
              <a:chExt cx="23528" cy="15532"/>
            </a:xfrm>
          </p:grpSpPr>
          <p:sp>
            <p:nvSpPr>
              <p:cNvPr id="76" name="Выноска-облако 76"/>
              <p:cNvSpPr>
                <a:spLocks noChangeArrowheads="1"/>
              </p:cNvSpPr>
              <p:nvPr/>
            </p:nvSpPr>
            <p:spPr bwMode="auto">
              <a:xfrm>
                <a:off x="5021" y="3809"/>
                <a:ext cx="23528" cy="13036"/>
              </a:xfrm>
              <a:prstGeom prst="cloudCallout">
                <a:avLst>
                  <a:gd name="adj1" fmla="val -20833"/>
                  <a:gd name="adj2" fmla="val 62500"/>
                </a:avLst>
              </a:prstGeom>
              <a:solidFill>
                <a:srgbClr val="DEEAF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7" name="Прямоугольник 77"/>
              <p:cNvSpPr>
                <a:spLocks noChangeArrowheads="1"/>
              </p:cNvSpPr>
              <p:nvPr/>
            </p:nvSpPr>
            <p:spPr bwMode="auto">
              <a:xfrm rot="-488474">
                <a:off x="10269" y="16235"/>
                <a:ext cx="3933" cy="3107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4" name="Прямоугольник 74"/>
            <p:cNvSpPr>
              <a:spLocks noChangeArrowheads="1"/>
            </p:cNvSpPr>
            <p:nvPr/>
          </p:nvSpPr>
          <p:spPr bwMode="auto">
            <a:xfrm>
              <a:off x="11619" y="16159"/>
              <a:ext cx="6006" cy="2700"/>
            </a:xfrm>
            <a:prstGeom prst="rect">
              <a:avLst/>
            </a:prstGeom>
            <a:solidFill>
              <a:srgbClr val="BFBFB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Service</a:t>
              </a:r>
              <a:r>
                <a:rPr kumimoji="0" lang="en-US" b="0" i="0" u="none" strike="noStrike" cap="none" normalizeH="0" baseline="-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2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1" name="Прямоугольник 81"/>
            <p:cNvSpPr>
              <a:spLocks noChangeArrowheads="1"/>
            </p:cNvSpPr>
            <p:nvPr/>
          </p:nvSpPr>
          <p:spPr bwMode="auto">
            <a:xfrm>
              <a:off x="16233" y="9376"/>
              <a:ext cx="9980" cy="3700"/>
            </a:xfrm>
            <a:prstGeom prst="rect">
              <a:avLst/>
            </a:prstGeom>
            <a:solidFill>
              <a:srgbClr val="BFBFB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Ontology Matching Service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2" name="Блок-схема: магнитный диск 82"/>
            <p:cNvSpPr>
              <a:spLocks noChangeArrowheads="1"/>
            </p:cNvSpPr>
            <p:nvPr/>
          </p:nvSpPr>
          <p:spPr bwMode="auto">
            <a:xfrm>
              <a:off x="2293" y="9168"/>
              <a:ext cx="10563" cy="4624"/>
            </a:xfrm>
            <a:prstGeom prst="flowChartMagneticDisk">
              <a:avLst/>
            </a:prstGeom>
            <a:solidFill>
              <a:srgbClr val="BFBFB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0" rIns="9144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Smart Space Ontology Library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4" name="Двойная стрелка влево/вправо 84"/>
            <p:cNvSpPr>
              <a:spLocks noChangeArrowheads="1"/>
            </p:cNvSpPr>
            <p:nvPr/>
          </p:nvSpPr>
          <p:spPr bwMode="auto">
            <a:xfrm>
              <a:off x="12877" y="10476"/>
              <a:ext cx="3363" cy="1715"/>
            </a:xfrm>
            <a:prstGeom prst="leftRightArrow">
              <a:avLst>
                <a:gd name="adj1" fmla="val 50000"/>
                <a:gd name="adj2" fmla="val 49986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Блок-схема: магнитный диск 86"/>
            <p:cNvSpPr>
              <a:spLocks noChangeArrowheads="1"/>
            </p:cNvSpPr>
            <p:nvPr/>
          </p:nvSpPr>
          <p:spPr bwMode="auto">
            <a:xfrm>
              <a:off x="11562" y="18897"/>
              <a:ext cx="6164" cy="3617"/>
            </a:xfrm>
            <a:prstGeom prst="flowChartMagneticDisk">
              <a:avLst/>
            </a:prstGeom>
            <a:solidFill>
              <a:srgbClr val="BFBFB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0" rIns="9144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Ontology</a:t>
              </a:r>
              <a:r>
                <a:rPr kumimoji="0" lang="en-US" b="0" i="0" u="none" strike="noStrike" cap="none" normalizeH="0" baseline="-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2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7" name="Двойная стрелка влево/вправо 87"/>
            <p:cNvSpPr>
              <a:spLocks noChangeArrowheads="1"/>
            </p:cNvSpPr>
            <p:nvPr/>
          </p:nvSpPr>
          <p:spPr bwMode="auto">
            <a:xfrm rot="-2519450">
              <a:off x="15191" y="13785"/>
              <a:ext cx="4042" cy="1714"/>
            </a:xfrm>
            <a:prstGeom prst="leftRightArrow">
              <a:avLst>
                <a:gd name="adj1" fmla="val 50000"/>
                <a:gd name="adj2" fmla="val 50014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Двойная стрелка влево/вправо 88"/>
            <p:cNvSpPr>
              <a:spLocks noChangeArrowheads="1"/>
            </p:cNvSpPr>
            <p:nvPr/>
          </p:nvSpPr>
          <p:spPr bwMode="auto">
            <a:xfrm rot="-8986856">
              <a:off x="10208" y="14116"/>
              <a:ext cx="3788" cy="1714"/>
            </a:xfrm>
            <a:prstGeom prst="leftRightArrow">
              <a:avLst>
                <a:gd name="adj1" fmla="val 50000"/>
                <a:gd name="adj2" fmla="val 50023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Прямоугольник 89"/>
            <p:cNvSpPr>
              <a:spLocks noChangeArrowheads="1"/>
            </p:cNvSpPr>
            <p:nvPr/>
          </p:nvSpPr>
          <p:spPr bwMode="auto">
            <a:xfrm>
              <a:off x="11620" y="3771"/>
              <a:ext cx="5663" cy="2700"/>
            </a:xfrm>
            <a:prstGeom prst="rect">
              <a:avLst/>
            </a:prstGeom>
            <a:solidFill>
              <a:srgbClr val="BFBFB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Service</a:t>
              </a:r>
              <a:r>
                <a:rPr kumimoji="0" lang="en-US" b="0" i="0" u="none" strike="noStrike" cap="none" normalizeH="0" baseline="-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1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0" name="Блок-схема: магнитный диск 90"/>
            <p:cNvSpPr>
              <a:spLocks noChangeArrowheads="1"/>
            </p:cNvSpPr>
            <p:nvPr/>
          </p:nvSpPr>
          <p:spPr bwMode="auto">
            <a:xfrm>
              <a:off x="11307" y="114"/>
              <a:ext cx="6164" cy="3617"/>
            </a:xfrm>
            <a:prstGeom prst="flowChartMagneticDisk">
              <a:avLst/>
            </a:prstGeom>
            <a:solidFill>
              <a:srgbClr val="BFBFB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0" rIns="9144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Ontology</a:t>
              </a:r>
              <a:r>
                <a:rPr kumimoji="0" lang="en-US" b="0" i="0" u="none" strike="noStrike" cap="none" normalizeH="0" baseline="-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1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1" name="Двойная стрелка влево/вправо 91"/>
            <p:cNvSpPr>
              <a:spLocks noChangeArrowheads="1"/>
            </p:cNvSpPr>
            <p:nvPr/>
          </p:nvSpPr>
          <p:spPr bwMode="auto">
            <a:xfrm rot="-8282451">
              <a:off x="15364" y="7080"/>
              <a:ext cx="3788" cy="1714"/>
            </a:xfrm>
            <a:prstGeom prst="leftRightArrow">
              <a:avLst>
                <a:gd name="adj1" fmla="val 50000"/>
                <a:gd name="adj2" fmla="val 50023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Двойная стрелка влево/вправо 93"/>
            <p:cNvSpPr>
              <a:spLocks noChangeArrowheads="1"/>
            </p:cNvSpPr>
            <p:nvPr/>
          </p:nvSpPr>
          <p:spPr bwMode="auto">
            <a:xfrm rot="-2468035">
              <a:off x="10310" y="6903"/>
              <a:ext cx="3250" cy="1714"/>
            </a:xfrm>
            <a:prstGeom prst="leftRightArrow">
              <a:avLst>
                <a:gd name="adj1" fmla="val 50000"/>
                <a:gd name="adj2" fmla="val 50002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" name="Надпись 1"/>
            <p:cNvSpPr txBox="1">
              <a:spLocks noChangeArrowheads="1"/>
            </p:cNvSpPr>
            <p:nvPr/>
          </p:nvSpPr>
          <p:spPr bwMode="auto">
            <a:xfrm>
              <a:off x="19104" y="7084"/>
              <a:ext cx="6873" cy="141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CPSS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Надпись 39"/>
            <p:cNvSpPr txBox="1">
              <a:spLocks noChangeArrowheads="1"/>
            </p:cNvSpPr>
            <p:nvPr/>
          </p:nvSpPr>
          <p:spPr bwMode="auto">
            <a:xfrm>
              <a:off x="3827" y="1338"/>
              <a:ext cx="5889" cy="140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Resource</a:t>
              </a:r>
              <a:r>
                <a:rPr kumimoji="0" lang="en-US" b="0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1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Надпись 40"/>
            <p:cNvSpPr txBox="1">
              <a:spLocks noChangeArrowheads="1"/>
            </p:cNvSpPr>
            <p:nvPr/>
          </p:nvSpPr>
          <p:spPr bwMode="auto">
            <a:xfrm>
              <a:off x="4822" y="20167"/>
              <a:ext cx="5505" cy="141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Resource</a:t>
              </a:r>
              <a:r>
                <a:rPr kumimoji="0" lang="en-US" b="0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2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36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Multi-Level Self-Organization </a:t>
            </a:r>
            <a:r>
              <a:rPr lang="en-US" altLang="ru-RU" dirty="0" smtClean="0">
                <a:latin typeface="Calibri" panose="020F0502020204030204" pitchFamily="34" charset="0"/>
              </a:rPr>
              <a:t>Approach</a:t>
            </a:r>
            <a:r>
              <a:rPr lang="ru-RU" altLang="ru-RU" dirty="0">
                <a:latin typeface="Calibri" panose="020F0502020204030204" pitchFamily="34" charset="0"/>
              </a:rPr>
              <a:t>:</a:t>
            </a:r>
            <a:r>
              <a:rPr lang="en-US" altLang="ru-RU" dirty="0" smtClean="0">
                <a:latin typeface="Calibri" panose="020F0502020204030204" pitchFamily="34" charset="0"/>
              </a:rPr>
              <a:t> Principles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Enables a more efficient self-organisation based on the “top-to-bottom” configuration principle, which assumes conceptual configuration followed by parametric configuration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Principles:</a:t>
            </a:r>
          </a:p>
          <a:p>
            <a:pPr lvl="1">
              <a:defRPr/>
            </a:pPr>
            <a:r>
              <a:rPr lang="en-GB" dirty="0"/>
              <a:t>self-management and responsibility,</a:t>
            </a:r>
          </a:p>
          <a:p>
            <a:pPr lvl="1">
              <a:defRPr/>
            </a:pPr>
            <a:r>
              <a:rPr lang="en-GB" dirty="0"/>
              <a:t>decentralization, as well as integration of chain policy transfer (a formal chain of policies running from top to bottom) with network organisation (without any social hierarchy of command and control within a level), </a:t>
            </a:r>
          </a:p>
          <a:p>
            <a:pPr lvl="1">
              <a:defRPr/>
            </a:pPr>
            <a:r>
              <a:rPr lang="en-GB" dirty="0"/>
              <a:t>initiative from an upper level and co-operation within one level.</a:t>
            </a:r>
            <a:endParaRPr lang="en-US" dirty="0"/>
          </a:p>
          <a:p>
            <a:pPr>
              <a:defRPr/>
            </a:pPr>
            <a:r>
              <a:rPr lang="en-US" dirty="0"/>
              <a:t>The idea can be interpreted as producing “guided order from noise”.</a:t>
            </a:r>
          </a:p>
          <a:p>
            <a:pPr marL="0" indent="0">
              <a:buNone/>
              <a:defRPr/>
            </a:pPr>
            <a:endParaRPr lang="en-US" sz="1600" dirty="0" smtClean="0"/>
          </a:p>
          <a:p>
            <a:pPr marL="0" indent="0">
              <a:buNone/>
              <a:defRPr/>
            </a:pPr>
            <a:r>
              <a:rPr lang="en-US" sz="1600" dirty="0" smtClean="0"/>
              <a:t>Reference</a:t>
            </a:r>
            <a:r>
              <a:rPr lang="en-US" sz="1600" dirty="0"/>
              <a:t>: Smirnov, A., </a:t>
            </a:r>
            <a:r>
              <a:rPr lang="en-US" sz="1600" dirty="0" err="1"/>
              <a:t>Sandkuhl</a:t>
            </a:r>
            <a:r>
              <a:rPr lang="en-US" sz="1600" dirty="0"/>
              <a:t> K., </a:t>
            </a:r>
            <a:r>
              <a:rPr lang="en-US" sz="1600" dirty="0" err="1"/>
              <a:t>Shilov</a:t>
            </a:r>
            <a:r>
              <a:rPr lang="en-US" sz="1600" dirty="0"/>
              <a:t> N. in </a:t>
            </a:r>
            <a:r>
              <a:rPr lang="en-US" sz="1600" i="1" dirty="0"/>
              <a:t>“Multilevel Self-</a:t>
            </a:r>
            <a:r>
              <a:rPr lang="en-US" sz="1600" i="1" dirty="0" err="1"/>
              <a:t>Organisation</a:t>
            </a:r>
            <a:r>
              <a:rPr lang="en-US" sz="1600" i="1" dirty="0"/>
              <a:t> of Cyber-Physical Networks: Synergic Approach”. </a:t>
            </a:r>
            <a:r>
              <a:rPr lang="en-US" sz="1600" dirty="0"/>
              <a:t>Int. J. Integrated Supply Management, 8 (1/2/3), </a:t>
            </a:r>
            <a:br>
              <a:rPr lang="en-US" sz="1600" dirty="0"/>
            </a:br>
            <a:r>
              <a:rPr lang="en-US" sz="1600" dirty="0"/>
              <a:t>90–106 (2013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B65642-AED5-40AD-823B-6948648C0862}" type="slidenum">
              <a:rPr lang="ru-RU" altLang="en-US" smtClean="0"/>
              <a:pPr>
                <a:defRPr/>
              </a:pPr>
              <a:t>13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314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Multi-Level Self-Organization </a:t>
            </a:r>
            <a:r>
              <a:rPr lang="en-US" altLang="ru-RU" dirty="0" smtClean="0">
                <a:latin typeface="Calibri" panose="020F0502020204030204" pitchFamily="34" charset="0"/>
              </a:rPr>
              <a:t>Approach:</a:t>
            </a:r>
            <a:br>
              <a:rPr lang="en-US" altLang="ru-RU" dirty="0" smtClean="0">
                <a:latin typeface="Calibri" panose="020F0502020204030204" pitchFamily="34" charset="0"/>
              </a:rPr>
            </a:br>
            <a:r>
              <a:rPr lang="en-US" altLang="ru-RU" dirty="0" smtClean="0">
                <a:latin typeface="Calibri" panose="020F0502020204030204" pitchFamily="34" charset="0"/>
              </a:rPr>
              <a:t>Generic Scheme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B65642-AED5-40AD-823B-6948648C0862}" type="slidenum">
              <a:rPr lang="ru-RU" altLang="en-US" smtClean="0"/>
              <a:pPr>
                <a:defRPr/>
              </a:pPr>
              <a:t>14</a:t>
            </a:fld>
            <a:endParaRPr lang="ru-RU" altLang="en-US"/>
          </a:p>
        </p:txBody>
      </p:sp>
      <p:grpSp>
        <p:nvGrpSpPr>
          <p:cNvPr id="5" name="Zeichenbereich 1034"/>
          <p:cNvGrpSpPr/>
          <p:nvPr/>
        </p:nvGrpSpPr>
        <p:grpSpPr>
          <a:xfrm>
            <a:off x="116276" y="1276720"/>
            <a:ext cx="8757614" cy="5065244"/>
            <a:chOff x="0" y="0"/>
            <a:chExt cx="5708648" cy="2855595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2801905" y="39829"/>
              <a:ext cx="1809751" cy="1257158"/>
            </a:xfrm>
            <a:prstGeom prst="roundRect">
              <a:avLst/>
            </a:prstGeom>
            <a:solidFill>
              <a:srgbClr val="CBDAFD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1" name="Oval 4"/>
            <p:cNvSpPr>
              <a:spLocks noChangeArrowheads="1"/>
            </p:cNvSpPr>
            <p:nvPr/>
          </p:nvSpPr>
          <p:spPr bwMode="auto">
            <a:xfrm>
              <a:off x="2950208" y="587692"/>
              <a:ext cx="1628775" cy="61214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3199763" y="66992"/>
              <a:ext cx="1320165" cy="49593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0" y="0"/>
              <a:ext cx="5525135" cy="2855595"/>
            </a:xfrm>
            <a:prstGeom prst="rect">
              <a:avLst/>
            </a:prstGeom>
            <a:noFill/>
          </p:spPr>
        </p:sp>
        <p:cxnSp>
          <p:nvCxnSpPr>
            <p:cNvPr id="7" name="AutoShape 12"/>
            <p:cNvCxnSpPr>
              <a:cxnSpLocks noChangeShapeType="1"/>
            </p:cNvCxnSpPr>
            <p:nvPr/>
          </p:nvCxnSpPr>
          <p:spPr bwMode="auto">
            <a:xfrm>
              <a:off x="192495" y="2448358"/>
              <a:ext cx="237490" cy="63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497657" y="2356649"/>
              <a:ext cx="1442843" cy="3123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3433" tIns="3433" rIns="3433" bIns="3433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Intra-level relationships</a:t>
              </a:r>
              <a:endParaRPr lang="ru-RU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>
                <a:spcAft>
                  <a:spcPts val="0"/>
                </a:spcAft>
              </a:pPr>
              <a:r>
                <a:rPr lang="en-GB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Inter-level guiding</a:t>
              </a:r>
              <a:endParaRPr lang="ru-RU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9" name="AutoShape 14"/>
            <p:cNvCxnSpPr>
              <a:cxnSpLocks noChangeShapeType="1"/>
            </p:cNvCxnSpPr>
            <p:nvPr/>
          </p:nvCxnSpPr>
          <p:spPr bwMode="auto">
            <a:xfrm>
              <a:off x="200085" y="2600310"/>
              <a:ext cx="237490" cy="12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AutoShape 43"/>
            <p:cNvSpPr>
              <a:spLocks noChangeArrowheads="1"/>
            </p:cNvSpPr>
            <p:nvPr/>
          </p:nvSpPr>
          <p:spPr bwMode="auto">
            <a:xfrm>
              <a:off x="3108323" y="813752"/>
              <a:ext cx="292100" cy="184150"/>
            </a:xfrm>
            <a:prstGeom prst="wedgeRoundRectCallout">
              <a:avLst>
                <a:gd name="adj1" fmla="val 88042"/>
                <a:gd name="adj2" fmla="val 317931"/>
                <a:gd name="adj3" fmla="val 16667"/>
              </a:avLst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 </a:t>
              </a:r>
              <a:endParaRPr lang="ru-RU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1" name="Oval 44"/>
            <p:cNvSpPr>
              <a:spLocks noChangeArrowheads="1"/>
            </p:cNvSpPr>
            <p:nvPr/>
          </p:nvSpPr>
          <p:spPr bwMode="auto">
            <a:xfrm>
              <a:off x="2931158" y="1502727"/>
              <a:ext cx="1649730" cy="675005"/>
            </a:xfrm>
            <a:prstGeom prst="ellipse">
              <a:avLst/>
            </a:prstGeom>
            <a:solidFill>
              <a:srgbClr val="CBDAFD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2" name="AutoShape 45"/>
            <p:cNvSpPr>
              <a:spLocks noChangeArrowheads="1"/>
            </p:cNvSpPr>
            <p:nvPr/>
          </p:nvSpPr>
          <p:spPr bwMode="auto">
            <a:xfrm>
              <a:off x="3202938" y="1724977"/>
              <a:ext cx="215900" cy="278130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3" name="Text Box 47"/>
            <p:cNvSpPr txBox="1">
              <a:spLocks noChangeArrowheads="1"/>
            </p:cNvSpPr>
            <p:nvPr/>
          </p:nvSpPr>
          <p:spPr bwMode="auto">
            <a:xfrm>
              <a:off x="4887593" y="1794827"/>
              <a:ext cx="821055" cy="33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3433" tIns="3433" rIns="3433" bIns="3433" anchor="t" anchorCtr="0" upright="1"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en-GB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Environment</a:t>
              </a:r>
              <a:endParaRPr lang="ru-RU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4" name="AutoShape 48"/>
            <p:cNvSpPr>
              <a:spLocks noChangeArrowheads="1"/>
            </p:cNvSpPr>
            <p:nvPr/>
          </p:nvSpPr>
          <p:spPr bwMode="auto">
            <a:xfrm flipH="1">
              <a:off x="4288153" y="1610677"/>
              <a:ext cx="599440" cy="219075"/>
            </a:xfrm>
            <a:prstGeom prst="rightArrow">
              <a:avLst>
                <a:gd name="adj1" fmla="val 50176"/>
                <a:gd name="adj2" fmla="val 45579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5" name="AutoShape 49"/>
            <p:cNvSpPr>
              <a:spLocks noChangeArrowheads="1"/>
            </p:cNvSpPr>
            <p:nvPr/>
          </p:nvSpPr>
          <p:spPr bwMode="auto">
            <a:xfrm>
              <a:off x="4288153" y="1904047"/>
              <a:ext cx="599440" cy="219075"/>
            </a:xfrm>
            <a:prstGeom prst="rightArrow">
              <a:avLst>
                <a:gd name="adj1" fmla="val 50176"/>
                <a:gd name="adj2" fmla="val 45579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6" name="Text Box 50"/>
            <p:cNvSpPr txBox="1">
              <a:spLocks noChangeArrowheads="1"/>
            </p:cNvSpPr>
            <p:nvPr/>
          </p:nvSpPr>
          <p:spPr bwMode="auto">
            <a:xfrm>
              <a:off x="4403403" y="1307782"/>
              <a:ext cx="1079503" cy="330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3433" tIns="3433" rIns="3433" bIns="3433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New knowledge,</a:t>
              </a:r>
              <a:endParaRPr lang="ru-RU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>
                <a:spcAft>
                  <a:spcPts val="0"/>
                </a:spcAft>
              </a:pPr>
              <a:r>
                <a:rPr lang="en-GB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norms, guiding</a:t>
              </a:r>
              <a:endParaRPr lang="ru-RU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7" name="Text Box 51"/>
            <p:cNvSpPr txBox="1">
              <a:spLocks noChangeArrowheads="1"/>
            </p:cNvSpPr>
            <p:nvPr/>
          </p:nvSpPr>
          <p:spPr bwMode="auto">
            <a:xfrm>
              <a:off x="4351653" y="2116137"/>
              <a:ext cx="535940" cy="139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3433" tIns="3433" rIns="3433" bIns="3433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Activity</a:t>
              </a:r>
              <a:endParaRPr lang="ru-RU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18" name="AutoShape 52"/>
            <p:cNvCxnSpPr>
              <a:cxnSpLocks noChangeShapeType="1"/>
            </p:cNvCxnSpPr>
            <p:nvPr/>
          </p:nvCxnSpPr>
          <p:spPr bwMode="auto">
            <a:xfrm flipH="1">
              <a:off x="3418838" y="1719897"/>
              <a:ext cx="869315" cy="14414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53"/>
            <p:cNvCxnSpPr>
              <a:cxnSpLocks noChangeShapeType="1"/>
            </p:cNvCxnSpPr>
            <p:nvPr/>
          </p:nvCxnSpPr>
          <p:spPr bwMode="auto">
            <a:xfrm>
              <a:off x="3418838" y="1864042"/>
              <a:ext cx="869315" cy="14986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 Box 54"/>
            <p:cNvSpPr txBox="1">
              <a:spLocks noChangeArrowheads="1"/>
            </p:cNvSpPr>
            <p:nvPr/>
          </p:nvSpPr>
          <p:spPr bwMode="auto">
            <a:xfrm>
              <a:off x="3299033" y="1598612"/>
              <a:ext cx="1082728" cy="156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3433" tIns="3433" rIns="3433" bIns="3433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Self-contextualization</a:t>
              </a:r>
              <a:endParaRPr lang="ru-RU" sz="1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1" name="Text Box 55"/>
            <p:cNvSpPr txBox="1">
              <a:spLocks noChangeArrowheads="1"/>
            </p:cNvSpPr>
            <p:nvPr/>
          </p:nvSpPr>
          <p:spPr bwMode="auto">
            <a:xfrm>
              <a:off x="3400423" y="1998027"/>
              <a:ext cx="920750" cy="156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3433" tIns="3433" rIns="3433" bIns="3433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Self-management</a:t>
              </a:r>
              <a:endParaRPr lang="ru-RU" sz="1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2" name="AutoShape 43"/>
            <p:cNvSpPr>
              <a:spLocks noChangeArrowheads="1"/>
            </p:cNvSpPr>
            <p:nvPr/>
          </p:nvSpPr>
          <p:spPr bwMode="auto">
            <a:xfrm>
              <a:off x="2367192" y="2255202"/>
              <a:ext cx="1305011" cy="533400"/>
            </a:xfrm>
            <a:prstGeom prst="wedgeRoundRectCallout">
              <a:avLst>
                <a:gd name="adj1" fmla="val -5384"/>
                <a:gd name="adj2" fmla="val -124736"/>
                <a:gd name="adj3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Subjective (contextualized) knowledge</a:t>
              </a:r>
              <a:endParaRPr lang="ru-RU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>
                <a:spcAft>
                  <a:spcPts val="0"/>
                </a:spcAft>
              </a:pPr>
              <a:r>
                <a:rPr lang="en-GB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 </a:t>
              </a:r>
              <a:endParaRPr lang="ru-RU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grpSp>
          <p:nvGrpSpPr>
            <p:cNvPr id="23" name="Group 609"/>
            <p:cNvGrpSpPr>
              <a:grpSpLocks/>
            </p:cNvGrpSpPr>
            <p:nvPr/>
          </p:nvGrpSpPr>
          <p:grpSpPr bwMode="auto">
            <a:xfrm>
              <a:off x="3522343" y="144462"/>
              <a:ext cx="792480" cy="356870"/>
              <a:chOff x="5624" y="2001"/>
              <a:chExt cx="1248" cy="562"/>
            </a:xfrm>
          </p:grpSpPr>
          <p:grpSp>
            <p:nvGrpSpPr>
              <p:cNvPr id="66" name="Group 5"/>
              <p:cNvGrpSpPr>
                <a:grpSpLocks/>
              </p:cNvGrpSpPr>
              <p:nvPr/>
            </p:nvGrpSpPr>
            <p:grpSpPr bwMode="auto">
              <a:xfrm>
                <a:off x="5624" y="2001"/>
                <a:ext cx="1248" cy="562"/>
                <a:chOff x="3659" y="10576"/>
                <a:chExt cx="1316" cy="591"/>
              </a:xfrm>
            </p:grpSpPr>
            <p:sp>
              <p:nvSpPr>
                <p:cNvPr id="70" name="Oval 6"/>
                <p:cNvSpPr>
                  <a:spLocks noChangeArrowheads="1"/>
                </p:cNvSpPr>
                <p:nvPr/>
              </p:nvSpPr>
              <p:spPr bwMode="auto">
                <a:xfrm>
                  <a:off x="3659" y="10576"/>
                  <a:ext cx="326" cy="143"/>
                </a:xfrm>
                <a:prstGeom prst="ellipse">
                  <a:avLst/>
                </a:prstGeom>
                <a:solidFill>
                  <a:srgbClr val="CBDAF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71" name="Oval 7"/>
                <p:cNvSpPr>
                  <a:spLocks noChangeArrowheads="1"/>
                </p:cNvSpPr>
                <p:nvPr/>
              </p:nvSpPr>
              <p:spPr bwMode="auto">
                <a:xfrm>
                  <a:off x="3780" y="11024"/>
                  <a:ext cx="326" cy="143"/>
                </a:xfrm>
                <a:prstGeom prst="ellipse">
                  <a:avLst/>
                </a:prstGeom>
                <a:solidFill>
                  <a:srgbClr val="CBDAF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72" name="Oval 8"/>
                <p:cNvSpPr>
                  <a:spLocks noChangeArrowheads="1"/>
                </p:cNvSpPr>
                <p:nvPr/>
              </p:nvSpPr>
              <p:spPr bwMode="auto">
                <a:xfrm>
                  <a:off x="4649" y="10671"/>
                  <a:ext cx="326" cy="143"/>
                </a:xfrm>
                <a:prstGeom prst="ellipse">
                  <a:avLst/>
                </a:prstGeom>
                <a:solidFill>
                  <a:srgbClr val="CBDAF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ru-RU"/>
                </a:p>
              </p:txBody>
            </p:sp>
          </p:grpSp>
          <p:cxnSp>
            <p:nvCxnSpPr>
              <p:cNvPr id="67" name="AutoShape 9"/>
              <p:cNvCxnSpPr>
                <a:cxnSpLocks noChangeShapeType="1"/>
              </p:cNvCxnSpPr>
              <p:nvPr/>
            </p:nvCxnSpPr>
            <p:spPr bwMode="auto">
              <a:xfrm>
                <a:off x="5933" y="2051"/>
                <a:ext cx="630" cy="9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AutoShape 10"/>
              <p:cNvCxnSpPr>
                <a:cxnSpLocks noChangeShapeType="1"/>
              </p:cNvCxnSpPr>
              <p:nvPr/>
            </p:nvCxnSpPr>
            <p:spPr bwMode="auto">
              <a:xfrm flipV="1">
                <a:off x="6003" y="2189"/>
                <a:ext cx="605" cy="23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9" name="AutoShape 11"/>
              <p:cNvCxnSpPr>
                <a:cxnSpLocks noChangeShapeType="1"/>
              </p:cNvCxnSpPr>
              <p:nvPr/>
            </p:nvCxnSpPr>
            <p:spPr bwMode="auto">
              <a:xfrm flipH="1" flipV="1">
                <a:off x="5779" y="2119"/>
                <a:ext cx="115" cy="28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4" name="AutoShape 22"/>
            <p:cNvCxnSpPr>
              <a:cxnSpLocks noChangeShapeType="1"/>
            </p:cNvCxnSpPr>
            <p:nvPr/>
          </p:nvCxnSpPr>
          <p:spPr bwMode="auto">
            <a:xfrm flipH="1">
              <a:off x="3603623" y="489267"/>
              <a:ext cx="90170" cy="4895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23"/>
            <p:cNvCxnSpPr>
              <a:cxnSpLocks noChangeShapeType="1"/>
            </p:cNvCxnSpPr>
            <p:nvPr/>
          </p:nvCxnSpPr>
          <p:spPr bwMode="auto">
            <a:xfrm flipH="1">
              <a:off x="4119243" y="276542"/>
              <a:ext cx="97790" cy="4933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4613592" y="215700"/>
              <a:ext cx="791845" cy="17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3433" tIns="3433" rIns="3433" bIns="3433" anchor="t" anchorCtr="0" upright="1"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Higher level</a:t>
              </a:r>
              <a:endParaRPr lang="ru-RU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4534217" y="852487"/>
              <a:ext cx="856615" cy="198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3433" tIns="3433" rIns="3433" bIns="3433" anchor="t" anchorCtr="0" upright="1"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en-US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Lower level</a:t>
              </a:r>
              <a:endParaRPr lang="ru-RU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grpSp>
          <p:nvGrpSpPr>
            <p:cNvPr id="29" name="Group 622"/>
            <p:cNvGrpSpPr>
              <a:grpSpLocks/>
            </p:cNvGrpSpPr>
            <p:nvPr/>
          </p:nvGrpSpPr>
          <p:grpSpPr bwMode="auto">
            <a:xfrm>
              <a:off x="3136263" y="643572"/>
              <a:ext cx="1184910" cy="473710"/>
              <a:chOff x="5013" y="3026"/>
              <a:chExt cx="1866" cy="746"/>
            </a:xfrm>
          </p:grpSpPr>
          <p:sp>
            <p:nvSpPr>
              <p:cNvPr id="46" name="Oval 15"/>
              <p:cNvSpPr>
                <a:spLocks noChangeArrowheads="1"/>
              </p:cNvSpPr>
              <p:nvPr/>
            </p:nvSpPr>
            <p:spPr bwMode="auto">
              <a:xfrm>
                <a:off x="5484" y="3136"/>
                <a:ext cx="304" cy="133"/>
              </a:xfrm>
              <a:prstGeom prst="ellipse">
                <a:avLst/>
              </a:prstGeom>
              <a:solidFill>
                <a:srgbClr val="CBDAF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7" name="Oval 16"/>
              <p:cNvSpPr>
                <a:spLocks noChangeArrowheads="1"/>
              </p:cNvSpPr>
              <p:nvPr/>
            </p:nvSpPr>
            <p:spPr bwMode="auto">
              <a:xfrm>
                <a:off x="5597" y="3554"/>
                <a:ext cx="304" cy="133"/>
              </a:xfrm>
              <a:prstGeom prst="ellipse">
                <a:avLst/>
              </a:prstGeom>
              <a:solidFill>
                <a:srgbClr val="CBDAF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8" name="Oval 17"/>
              <p:cNvSpPr>
                <a:spLocks noChangeArrowheads="1"/>
              </p:cNvSpPr>
              <p:nvPr/>
            </p:nvSpPr>
            <p:spPr bwMode="auto">
              <a:xfrm>
                <a:off x="6409" y="3225"/>
                <a:ext cx="304" cy="133"/>
              </a:xfrm>
              <a:prstGeom prst="ellipse">
                <a:avLst/>
              </a:prstGeom>
              <a:solidFill>
                <a:srgbClr val="CBDAF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49" name="AutoShape 18"/>
              <p:cNvCxnSpPr>
                <a:cxnSpLocks noChangeShapeType="1"/>
              </p:cNvCxnSpPr>
              <p:nvPr/>
            </p:nvCxnSpPr>
            <p:spPr bwMode="auto">
              <a:xfrm>
                <a:off x="5789" y="3203"/>
                <a:ext cx="619" cy="8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AutoShape 19"/>
              <p:cNvCxnSpPr>
                <a:cxnSpLocks noChangeShapeType="1"/>
              </p:cNvCxnSpPr>
              <p:nvPr/>
            </p:nvCxnSpPr>
            <p:spPr bwMode="auto">
              <a:xfrm flipV="1">
                <a:off x="5857" y="3339"/>
                <a:ext cx="596" cy="23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AutoShape 20"/>
              <p:cNvCxnSpPr>
                <a:cxnSpLocks noChangeShapeType="1"/>
              </p:cNvCxnSpPr>
              <p:nvPr/>
            </p:nvCxnSpPr>
            <p:spPr bwMode="auto">
              <a:xfrm flipH="1" flipV="1">
                <a:off x="5636" y="3269"/>
                <a:ext cx="113" cy="28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2" name="Oval 27"/>
              <p:cNvSpPr>
                <a:spLocks noChangeArrowheads="1"/>
              </p:cNvSpPr>
              <p:nvPr/>
            </p:nvSpPr>
            <p:spPr bwMode="auto">
              <a:xfrm>
                <a:off x="5013" y="3358"/>
                <a:ext cx="304" cy="133"/>
              </a:xfrm>
              <a:prstGeom prst="ellipse">
                <a:avLst/>
              </a:prstGeom>
              <a:solidFill>
                <a:srgbClr val="CBDAF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53" name="Oval 28"/>
              <p:cNvSpPr>
                <a:spLocks noChangeArrowheads="1"/>
              </p:cNvSpPr>
              <p:nvPr/>
            </p:nvSpPr>
            <p:spPr bwMode="auto">
              <a:xfrm>
                <a:off x="6159" y="3639"/>
                <a:ext cx="304" cy="133"/>
              </a:xfrm>
              <a:prstGeom prst="ellipse">
                <a:avLst/>
              </a:prstGeom>
              <a:solidFill>
                <a:srgbClr val="CBDAF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54" name="Oval 29"/>
              <p:cNvSpPr>
                <a:spLocks noChangeArrowheads="1"/>
              </p:cNvSpPr>
              <p:nvPr/>
            </p:nvSpPr>
            <p:spPr bwMode="auto">
              <a:xfrm>
                <a:off x="6575" y="3470"/>
                <a:ext cx="304" cy="133"/>
              </a:xfrm>
              <a:prstGeom prst="ellipse">
                <a:avLst/>
              </a:prstGeom>
              <a:solidFill>
                <a:srgbClr val="CBDAF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55" name="Oval 30"/>
              <p:cNvSpPr>
                <a:spLocks noChangeArrowheads="1"/>
              </p:cNvSpPr>
              <p:nvPr/>
            </p:nvSpPr>
            <p:spPr bwMode="auto">
              <a:xfrm>
                <a:off x="6048" y="3026"/>
                <a:ext cx="304" cy="133"/>
              </a:xfrm>
              <a:prstGeom prst="ellipse">
                <a:avLst/>
              </a:prstGeom>
              <a:solidFill>
                <a:srgbClr val="CBDAF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56" name="AutoShape 31"/>
              <p:cNvCxnSpPr>
                <a:cxnSpLocks noChangeShapeType="1"/>
              </p:cNvCxnSpPr>
              <p:nvPr/>
            </p:nvCxnSpPr>
            <p:spPr bwMode="auto">
              <a:xfrm>
                <a:off x="5856" y="3668"/>
                <a:ext cx="303" cy="3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" name="AutoShape 32"/>
              <p:cNvCxnSpPr>
                <a:cxnSpLocks noChangeShapeType="1"/>
              </p:cNvCxnSpPr>
              <p:nvPr/>
            </p:nvCxnSpPr>
            <p:spPr bwMode="auto">
              <a:xfrm flipV="1">
                <a:off x="6418" y="3584"/>
                <a:ext cx="202" cy="7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8" name="AutoShape 33"/>
              <p:cNvCxnSpPr>
                <a:cxnSpLocks noChangeShapeType="1"/>
              </p:cNvCxnSpPr>
              <p:nvPr/>
            </p:nvCxnSpPr>
            <p:spPr bwMode="auto">
              <a:xfrm>
                <a:off x="6668" y="3339"/>
                <a:ext cx="59" cy="13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" name="AutoShape 34"/>
              <p:cNvCxnSpPr>
                <a:cxnSpLocks noChangeShapeType="1"/>
              </p:cNvCxnSpPr>
              <p:nvPr/>
            </p:nvCxnSpPr>
            <p:spPr bwMode="auto">
              <a:xfrm flipH="1">
                <a:off x="6311" y="3358"/>
                <a:ext cx="250" cy="28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AutoShape 35"/>
              <p:cNvCxnSpPr>
                <a:cxnSpLocks noChangeShapeType="1"/>
              </p:cNvCxnSpPr>
              <p:nvPr/>
            </p:nvCxnSpPr>
            <p:spPr bwMode="auto">
              <a:xfrm flipH="1" flipV="1">
                <a:off x="6307" y="3140"/>
                <a:ext cx="147" cy="10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AutoShape 36"/>
              <p:cNvCxnSpPr>
                <a:cxnSpLocks noChangeShapeType="1"/>
              </p:cNvCxnSpPr>
              <p:nvPr/>
            </p:nvCxnSpPr>
            <p:spPr bwMode="auto">
              <a:xfrm flipH="1">
                <a:off x="5901" y="3537"/>
                <a:ext cx="674" cy="8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" name="AutoShape 37"/>
              <p:cNvCxnSpPr>
                <a:cxnSpLocks noChangeShapeType="1"/>
              </p:cNvCxnSpPr>
              <p:nvPr/>
            </p:nvCxnSpPr>
            <p:spPr bwMode="auto">
              <a:xfrm flipH="1">
                <a:off x="5743" y="3093"/>
                <a:ext cx="305" cy="6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3" name="AutoShape 38"/>
              <p:cNvCxnSpPr>
                <a:cxnSpLocks noChangeShapeType="1"/>
              </p:cNvCxnSpPr>
              <p:nvPr/>
            </p:nvCxnSpPr>
            <p:spPr bwMode="auto">
              <a:xfrm flipH="1">
                <a:off x="5272" y="3250"/>
                <a:ext cx="257" cy="12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" name="AutoShape 39"/>
              <p:cNvCxnSpPr>
                <a:cxnSpLocks noChangeShapeType="1"/>
              </p:cNvCxnSpPr>
              <p:nvPr/>
            </p:nvCxnSpPr>
            <p:spPr bwMode="auto">
              <a:xfrm>
                <a:off x="5272" y="3472"/>
                <a:ext cx="325" cy="14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AutoShape 40"/>
              <p:cNvCxnSpPr>
                <a:cxnSpLocks noChangeShapeType="1"/>
              </p:cNvCxnSpPr>
              <p:nvPr/>
            </p:nvCxnSpPr>
            <p:spPr bwMode="auto">
              <a:xfrm flipV="1">
                <a:off x="5317" y="3292"/>
                <a:ext cx="1092" cy="13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0" name="AutoShape 22"/>
            <p:cNvCxnSpPr>
              <a:cxnSpLocks noChangeShapeType="1"/>
            </p:cNvCxnSpPr>
            <p:nvPr/>
          </p:nvCxnSpPr>
          <p:spPr bwMode="auto">
            <a:xfrm flipH="1">
              <a:off x="3531868" y="219392"/>
              <a:ext cx="88900" cy="4940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Прямоугольник 31"/>
            <p:cNvSpPr/>
            <p:nvPr/>
          </p:nvSpPr>
          <p:spPr>
            <a:xfrm>
              <a:off x="176169" y="141717"/>
              <a:ext cx="1852642" cy="1762125"/>
            </a:xfrm>
            <a:prstGeom prst="rect">
              <a:avLst/>
            </a:prstGeom>
            <a:solidFill>
              <a:srgbClr val="CBDAFD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13973" y="224163"/>
              <a:ext cx="1260000" cy="45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13969" y="769415"/>
              <a:ext cx="1260000" cy="45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714163" y="1322182"/>
              <a:ext cx="1260000" cy="45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6" name="Надпись 84"/>
            <p:cNvSpPr txBox="1"/>
            <p:nvPr/>
          </p:nvSpPr>
          <p:spPr>
            <a:xfrm>
              <a:off x="776171" y="1368221"/>
              <a:ext cx="863600" cy="14541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b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1. Physical level</a:t>
              </a:r>
              <a:endParaRPr lang="ru-RU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7" name="Надпись 137"/>
            <p:cNvSpPr txBox="1"/>
            <p:nvPr/>
          </p:nvSpPr>
          <p:spPr>
            <a:xfrm>
              <a:off x="774464" y="816722"/>
              <a:ext cx="899160" cy="14541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b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2. Planning level</a:t>
              </a:r>
              <a:endParaRPr lang="ru-RU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8" name="Надпись 138"/>
            <p:cNvSpPr txBox="1"/>
            <p:nvPr/>
          </p:nvSpPr>
          <p:spPr>
            <a:xfrm>
              <a:off x="775957" y="257287"/>
              <a:ext cx="898525" cy="14541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b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3. Strategic level</a:t>
              </a:r>
              <a:endParaRPr lang="ru-RU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9" name="Выгнутая влево стрелка 38"/>
            <p:cNvSpPr/>
            <p:nvPr/>
          </p:nvSpPr>
          <p:spPr>
            <a:xfrm>
              <a:off x="490538" y="388420"/>
              <a:ext cx="190500" cy="532130"/>
            </a:xfrm>
            <a:prstGeom prst="curved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40" name="Выгнутая влево стрелка 39"/>
            <p:cNvSpPr/>
            <p:nvPr/>
          </p:nvSpPr>
          <p:spPr>
            <a:xfrm>
              <a:off x="490538" y="1083745"/>
              <a:ext cx="190500" cy="532130"/>
            </a:xfrm>
            <a:prstGeom prst="curvedRight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41" name="Надпись 142"/>
            <p:cNvSpPr txBox="1"/>
            <p:nvPr/>
          </p:nvSpPr>
          <p:spPr>
            <a:xfrm rot="16200000">
              <a:off x="194183" y="551954"/>
              <a:ext cx="338455" cy="14541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b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Policy</a:t>
              </a:r>
              <a:endParaRPr lang="ru-RU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42" name="Надпись 143"/>
            <p:cNvSpPr txBox="1"/>
            <p:nvPr/>
          </p:nvSpPr>
          <p:spPr>
            <a:xfrm rot="16200000">
              <a:off x="194183" y="1271723"/>
              <a:ext cx="338455" cy="14541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b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Policy</a:t>
              </a:r>
              <a:endParaRPr lang="ru-RU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633412" y="713185"/>
              <a:ext cx="1509714" cy="1150571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45" name="Стрелка вправо 44"/>
            <p:cNvSpPr/>
            <p:nvPr/>
          </p:nvSpPr>
          <p:spPr>
            <a:xfrm rot="19816665">
              <a:off x="2198025" y="897866"/>
              <a:ext cx="572834" cy="332820"/>
            </a:xfrm>
            <a:prstGeom prst="rightArrow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743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81nukealpd2hs5h2.zippykid.netdna-cdn.com/wp-content/uploads/2010/04/roomba560_side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43" y="4963672"/>
            <a:ext cx="2015173" cy="15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4" y="122238"/>
            <a:ext cx="7007225" cy="1003300"/>
          </a:xfrm>
        </p:spPr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Smart Home Cleaning </a:t>
            </a:r>
            <a:r>
              <a:rPr lang="en-US" altLang="ru-RU" dirty="0" smtClean="0">
                <a:latin typeface="Calibri" panose="020F0502020204030204" pitchFamily="34" charset="0"/>
              </a:rPr>
              <a:t>Scenario:</a:t>
            </a:r>
            <a:r>
              <a:rPr lang="en-US" altLang="ru-RU" dirty="0">
                <a:latin typeface="Calibri" panose="020F0502020204030204" pitchFamily="34" charset="0"/>
              </a:rPr>
              <a:t/>
            </a:r>
            <a:br>
              <a:rPr lang="en-US" altLang="ru-RU" dirty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Description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8401685" cy="3805148"/>
          </a:xfrm>
        </p:spPr>
        <p:txBody>
          <a:bodyPr/>
          <a:lstStyle/>
          <a:p>
            <a:r>
              <a:rPr lang="en-US" sz="2400" dirty="0" err="1" smtClean="0"/>
              <a:t>Recources</a:t>
            </a:r>
            <a:r>
              <a:rPr lang="en-US" sz="2400" dirty="0" smtClean="0"/>
              <a:t>: </a:t>
            </a:r>
          </a:p>
          <a:p>
            <a:pPr lvl="1"/>
            <a:r>
              <a:rPr lang="en-US" sz="2200" dirty="0" smtClean="0"/>
              <a:t>Strategic planning service </a:t>
            </a:r>
            <a:r>
              <a:rPr lang="en-US" sz="2200" dirty="0"/>
              <a:t>determines </a:t>
            </a:r>
            <a:r>
              <a:rPr lang="en-US" sz="2200" dirty="0" smtClean="0"/>
              <a:t>the general</a:t>
            </a:r>
            <a:br>
              <a:rPr lang="en-US" sz="2200" dirty="0" smtClean="0"/>
            </a:br>
            <a:r>
              <a:rPr lang="en-US" sz="2200" dirty="0" smtClean="0"/>
              <a:t>strategy </a:t>
            </a:r>
            <a:r>
              <a:rPr lang="en-US" sz="2200" dirty="0"/>
              <a:t>of resources behavior in </a:t>
            </a:r>
            <a:r>
              <a:rPr lang="en-US" sz="2200" dirty="0" smtClean="0"/>
              <a:t>the scenario</a:t>
            </a:r>
            <a:r>
              <a:rPr lang="en-US" sz="2200" dirty="0"/>
              <a:t>.</a:t>
            </a:r>
          </a:p>
          <a:p>
            <a:pPr lvl="1"/>
            <a:r>
              <a:rPr lang="en-US" sz="2200" dirty="0" smtClean="0"/>
              <a:t>Personal </a:t>
            </a:r>
            <a:r>
              <a:rPr lang="en-US" sz="2200" dirty="0"/>
              <a:t>mobile devices accumulates </a:t>
            </a:r>
            <a:r>
              <a:rPr lang="en-US" sz="2200" dirty="0" smtClean="0"/>
              <a:t>people</a:t>
            </a:r>
            <a:br>
              <a:rPr lang="en-US" sz="2200" dirty="0" smtClean="0"/>
            </a:br>
            <a:r>
              <a:rPr lang="en-US" sz="2200" dirty="0" smtClean="0"/>
              <a:t>preferences </a:t>
            </a:r>
            <a:r>
              <a:rPr lang="en-US" sz="2200" dirty="0"/>
              <a:t>and </a:t>
            </a:r>
            <a:r>
              <a:rPr lang="en-US" sz="2200" dirty="0" smtClean="0"/>
              <a:t>desires.</a:t>
            </a:r>
          </a:p>
          <a:p>
            <a:pPr lvl="1"/>
            <a:r>
              <a:rPr lang="en-US" sz="2200" dirty="0" smtClean="0"/>
              <a:t>Room </a:t>
            </a:r>
            <a:r>
              <a:rPr lang="en-US" sz="2200" dirty="0"/>
              <a:t>management services are services of planning level that organize the general behavior </a:t>
            </a:r>
            <a:r>
              <a:rPr lang="en-US" sz="2200" dirty="0" smtClean="0"/>
              <a:t>of </a:t>
            </a:r>
            <a:r>
              <a:rPr lang="en-US" sz="2200" dirty="0"/>
              <a:t>resources in physical </a:t>
            </a:r>
            <a:r>
              <a:rPr lang="en-US" sz="2200" dirty="0" smtClean="0"/>
              <a:t>level.</a:t>
            </a:r>
          </a:p>
          <a:p>
            <a:pPr lvl="1"/>
            <a:r>
              <a:rPr lang="en-US" sz="2200" dirty="0"/>
              <a:t>Physical devices </a:t>
            </a:r>
            <a:r>
              <a:rPr lang="en-US" sz="2200" dirty="0" smtClean="0"/>
              <a:t>(Robot </a:t>
            </a:r>
            <a:r>
              <a:rPr lang="en-US" sz="2200" dirty="0"/>
              <a:t>vacuum </a:t>
            </a:r>
            <a:r>
              <a:rPr lang="en-US" sz="2200" dirty="0" smtClean="0"/>
              <a:t>cleaners, Manipulating robots, </a:t>
            </a:r>
            <a:r>
              <a:rPr lang="en-US" sz="2200" dirty="0"/>
              <a:t>illumination control, information </a:t>
            </a:r>
            <a:r>
              <a:rPr lang="en-US" sz="2200" dirty="0" smtClean="0"/>
              <a:t>network, …).</a:t>
            </a:r>
            <a:endParaRPr lang="en-US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7D7BE-EAC1-4959-B20E-0B511C5E694A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028" name="Picture 4" descr="http://robocraft.ru/uploads/images/5/5/8/8/2/e7aeaf7d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04" y="5031573"/>
            <a:ext cx="3841566" cy="153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2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Smart Home Cleaning </a:t>
            </a:r>
            <a:r>
              <a:rPr lang="en-US" altLang="ru-RU" dirty="0" smtClean="0">
                <a:latin typeface="Calibri" panose="020F0502020204030204" pitchFamily="34" charset="0"/>
              </a:rPr>
              <a:t>Scenario:</a:t>
            </a:r>
            <a:r>
              <a:rPr lang="en-US" dirty="0" smtClean="0">
                <a:latin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Three </a:t>
            </a:r>
            <a:r>
              <a:rPr lang="en-US" dirty="0">
                <a:latin typeface="Calibri" panose="020F0502020204030204" pitchFamily="34" charset="0"/>
              </a:rPr>
              <a:t>Levels </a:t>
            </a:r>
            <a:r>
              <a:rPr lang="en-US" dirty="0" smtClean="0">
                <a:latin typeface="Calibri" panose="020F0502020204030204" pitchFamily="34" charset="0"/>
              </a:rPr>
              <a:t>of Resources 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EF8F8-8869-4C4D-BD5D-EC5BA5476562}" type="slidenum">
              <a:rPr lang="ru-RU" altLang="en-US" smtClean="0"/>
              <a:pPr>
                <a:defRPr/>
              </a:pPr>
              <a:t>16</a:t>
            </a:fld>
            <a:endParaRPr lang="ru-RU" altLang="en-US"/>
          </a:p>
        </p:txBody>
      </p:sp>
      <p:grpSp>
        <p:nvGrpSpPr>
          <p:cNvPr id="8" name="Полотно 80"/>
          <p:cNvGrpSpPr/>
          <p:nvPr/>
        </p:nvGrpSpPr>
        <p:grpSpPr>
          <a:xfrm>
            <a:off x="564774" y="1305702"/>
            <a:ext cx="8135218" cy="5291948"/>
            <a:chOff x="0" y="0"/>
            <a:chExt cx="5143500" cy="324143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0"/>
              <a:ext cx="5143500" cy="3241040"/>
            </a:xfrm>
            <a:prstGeom prst="rect">
              <a:avLst/>
            </a:prstGeom>
            <a:noFill/>
            <a:ln>
              <a:noFill/>
            </a:ln>
          </p:spPr>
        </p:sp>
        <p:pic>
          <p:nvPicPr>
            <p:cNvPr id="10" name="Picture 1327" descr="MC900371108[1]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920" y="2209561"/>
              <a:ext cx="589280" cy="485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28" descr="festo-robotino-mobile-robotic-development-platform-2-lar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843" y="2196120"/>
              <a:ext cx="671830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332"/>
            <p:cNvSpPr txBox="1">
              <a:spLocks noChangeArrowheads="1"/>
            </p:cNvSpPr>
            <p:nvPr/>
          </p:nvSpPr>
          <p:spPr bwMode="auto">
            <a:xfrm>
              <a:off x="1362326" y="1752631"/>
              <a:ext cx="712470" cy="461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Robot Vacuum Cleaner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3" name="Text Box 1333"/>
            <p:cNvSpPr txBox="1">
              <a:spLocks noChangeArrowheads="1"/>
            </p:cNvSpPr>
            <p:nvPr/>
          </p:nvSpPr>
          <p:spPr bwMode="auto">
            <a:xfrm>
              <a:off x="2521209" y="1804642"/>
              <a:ext cx="706755" cy="290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Manipulating Robot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4" name="Text Box 1334"/>
            <p:cNvSpPr txBox="1">
              <a:spLocks noChangeArrowheads="1"/>
            </p:cNvSpPr>
            <p:nvPr/>
          </p:nvSpPr>
          <p:spPr bwMode="auto">
            <a:xfrm>
              <a:off x="3583500" y="1866417"/>
              <a:ext cx="800762" cy="19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Light Control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5" name="Text Box 1335"/>
            <p:cNvSpPr txBox="1">
              <a:spLocks noChangeArrowheads="1"/>
            </p:cNvSpPr>
            <p:nvPr/>
          </p:nvSpPr>
          <p:spPr bwMode="auto">
            <a:xfrm>
              <a:off x="3153638" y="147875"/>
              <a:ext cx="756285" cy="44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Personal Mobile Device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6" name="Text Box 1336"/>
            <p:cNvSpPr txBox="1">
              <a:spLocks noChangeArrowheads="1"/>
            </p:cNvSpPr>
            <p:nvPr/>
          </p:nvSpPr>
          <p:spPr bwMode="auto">
            <a:xfrm>
              <a:off x="1087699" y="2664130"/>
              <a:ext cx="1280107" cy="577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- movement and cleaning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>
                <a:spcAft>
                  <a:spcPts val="0"/>
                </a:spcAft>
                <a:tabLst>
                  <a:tab pos="180340" algn="l"/>
                </a:tabLs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- building room map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>
                <a:spcAft>
                  <a:spcPts val="0"/>
                </a:spcAft>
                <a:tabLst>
                  <a:tab pos="180340" algn="l"/>
                </a:tabLs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- photosensitive sensor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7" name="Text Box 1337"/>
            <p:cNvSpPr txBox="1">
              <a:spLocks noChangeArrowheads="1"/>
            </p:cNvSpPr>
            <p:nvPr/>
          </p:nvSpPr>
          <p:spPr bwMode="auto">
            <a:xfrm>
              <a:off x="2447540" y="2730632"/>
              <a:ext cx="1041863" cy="44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  <a:tabLst>
                  <a:tab pos="180340" algn="l"/>
                </a:tabLs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- movement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>
                <a:spcAft>
                  <a:spcPts val="0"/>
                </a:spcAft>
                <a:tabLst>
                  <a:tab pos="180340" algn="l"/>
                </a:tabLs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- transport furniture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8" name="Text Box 1338"/>
            <p:cNvSpPr txBox="1">
              <a:spLocks noChangeArrowheads="1"/>
            </p:cNvSpPr>
            <p:nvPr/>
          </p:nvSpPr>
          <p:spPr bwMode="auto">
            <a:xfrm>
              <a:off x="3648869" y="2753396"/>
              <a:ext cx="1206948" cy="295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  <a:tabLst>
                  <a:tab pos="180340" algn="l"/>
                </a:tabLs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- changing light intensity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pic>
          <p:nvPicPr>
            <p:cNvPr id="19" name="Picture 1340" descr="MC900211979[1]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3336" y="2169722"/>
              <a:ext cx="468630" cy="46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" descr="MC900440259[1]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923" y="77060"/>
              <a:ext cx="513080" cy="519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1334"/>
            <p:cNvSpPr txBox="1">
              <a:spLocks noChangeArrowheads="1"/>
            </p:cNvSpPr>
            <p:nvPr/>
          </p:nvSpPr>
          <p:spPr bwMode="auto">
            <a:xfrm>
              <a:off x="2020410" y="147954"/>
              <a:ext cx="860231" cy="46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Strategic Planning Service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2" name="Text Box 1334"/>
            <p:cNvSpPr txBox="1">
              <a:spLocks noChangeArrowheads="1"/>
            </p:cNvSpPr>
            <p:nvPr/>
          </p:nvSpPr>
          <p:spPr bwMode="auto">
            <a:xfrm>
              <a:off x="1262219" y="649162"/>
              <a:ext cx="999988" cy="446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Room 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Management Service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3" name="Text Box 1334"/>
            <p:cNvSpPr txBox="1">
              <a:spLocks noChangeArrowheads="1"/>
            </p:cNvSpPr>
            <p:nvPr/>
          </p:nvSpPr>
          <p:spPr bwMode="auto">
            <a:xfrm>
              <a:off x="2394636" y="647317"/>
              <a:ext cx="972011" cy="26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Room 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Management Service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4" name="Text Box 1334"/>
            <p:cNvSpPr txBox="1">
              <a:spLocks noChangeArrowheads="1"/>
            </p:cNvSpPr>
            <p:nvPr/>
          </p:nvSpPr>
          <p:spPr bwMode="auto">
            <a:xfrm>
              <a:off x="3583500" y="647317"/>
              <a:ext cx="1005413" cy="256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Room 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</a:t>
              </a:r>
              <a:r>
                <a:rPr lang="en-US" sz="16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Management Service</a:t>
              </a:r>
              <a:endPara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274" y="49000"/>
              <a:ext cx="779344" cy="52884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744" y="1126558"/>
              <a:ext cx="701441" cy="526081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048" y="1126558"/>
              <a:ext cx="701442" cy="526081"/>
            </a:xfrm>
            <a:prstGeom prst="rect">
              <a:avLst/>
            </a:prstGeom>
          </p:spPr>
        </p:pic>
        <p:sp>
          <p:nvSpPr>
            <p:cNvPr id="28" name="Text Box 1334"/>
            <p:cNvSpPr txBox="1">
              <a:spLocks noChangeArrowheads="1"/>
            </p:cNvSpPr>
            <p:nvPr/>
          </p:nvSpPr>
          <p:spPr bwMode="auto">
            <a:xfrm>
              <a:off x="52320" y="130045"/>
              <a:ext cx="858265" cy="46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Strategic Level</a:t>
              </a:r>
              <a:endParaRPr lang="ru-RU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>
              <a:off x="52320" y="655040"/>
              <a:ext cx="497904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 Box 1334"/>
            <p:cNvSpPr txBox="1">
              <a:spLocks noChangeArrowheads="1"/>
            </p:cNvSpPr>
            <p:nvPr/>
          </p:nvSpPr>
          <p:spPr bwMode="auto">
            <a:xfrm>
              <a:off x="52319" y="977844"/>
              <a:ext cx="858265" cy="465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Planning Level</a:t>
              </a:r>
              <a:endParaRPr lang="ru-RU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88" y="1116636"/>
              <a:ext cx="797667" cy="522609"/>
            </a:xfrm>
            <a:prstGeom prst="rect">
              <a:avLst/>
            </a:prstGeom>
          </p:spPr>
        </p:pic>
        <p:cxnSp>
          <p:nvCxnSpPr>
            <p:cNvPr id="32" name="Прямая соединительная линия 31"/>
            <p:cNvCxnSpPr/>
            <p:nvPr/>
          </p:nvCxnSpPr>
          <p:spPr>
            <a:xfrm>
              <a:off x="52329" y="1731233"/>
              <a:ext cx="4948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1334"/>
            <p:cNvSpPr txBox="1">
              <a:spLocks noChangeArrowheads="1"/>
            </p:cNvSpPr>
            <p:nvPr/>
          </p:nvSpPr>
          <p:spPr bwMode="auto">
            <a:xfrm>
              <a:off x="52318" y="2040224"/>
              <a:ext cx="858265" cy="479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Physical Level</a:t>
              </a:r>
              <a:endParaRPr lang="ru-RU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4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Smart Home Cleaning </a:t>
            </a:r>
            <a:r>
              <a:rPr lang="en-US" altLang="ru-RU" dirty="0" smtClean="0">
                <a:latin typeface="Calibri" panose="020F0502020204030204" pitchFamily="34" charset="0"/>
              </a:rPr>
              <a:t>Scenario:</a:t>
            </a:r>
            <a:r>
              <a:rPr lang="en-US" altLang="ru-RU" dirty="0">
                <a:latin typeface="Calibri" panose="020F0502020204030204" pitchFamily="34" charset="0"/>
              </a:rPr>
              <a:t/>
            </a:r>
            <a:br>
              <a:rPr lang="en-US" altLang="ru-RU" dirty="0">
                <a:latin typeface="Calibri" panose="020F0502020204030204" pitchFamily="34" charset="0"/>
              </a:rPr>
            </a:br>
            <a:r>
              <a:rPr lang="en-GB" dirty="0" smtClean="0">
                <a:latin typeface="Calibri" panose="020F0502020204030204" pitchFamily="34" charset="0"/>
              </a:rPr>
              <a:t>Vacuum </a:t>
            </a:r>
            <a:r>
              <a:rPr lang="en-GB" dirty="0">
                <a:latin typeface="Calibri" panose="020F0502020204030204" pitchFamily="34" charset="0"/>
              </a:rPr>
              <a:t>Cleaner Robot Ontology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B65642-AED5-40AD-823B-6948648C0862}" type="slidenum">
              <a:rPr lang="ru-RU" altLang="en-US" smtClean="0"/>
              <a:pPr>
                <a:defRPr/>
              </a:pPr>
              <a:t>17</a:t>
            </a:fld>
            <a:endParaRPr lang="ru-RU" alt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837" r="51875" b="50214"/>
          <a:stretch/>
        </p:blipFill>
        <p:spPr>
          <a:xfrm>
            <a:off x="388620" y="1348740"/>
            <a:ext cx="8103870" cy="48965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8730" y="24003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is_a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200150" y="413812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is_a</a:t>
            </a:r>
            <a:endParaRPr lang="ru-RU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85483" y="328762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is_a</a:t>
            </a:r>
            <a:endParaRPr lang="ru-RU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76650" y="153883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is_a</a:t>
            </a:r>
            <a:endParaRPr lang="ru-RU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33900" y="190816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is_a</a:t>
            </a:r>
            <a:endParaRPr lang="ru-RU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59896" y="260227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is_a</a:t>
            </a:r>
            <a:endParaRPr lang="ru-RU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359895" y="342767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is_a</a:t>
            </a:r>
            <a:endParaRPr lang="ru-RU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16903" y="524313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is_a</a:t>
            </a:r>
            <a:endParaRPr lang="ru-RU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17153" y="465180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is_a</a:t>
            </a:r>
            <a:endParaRPr lang="ru-RU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5906023" y="524313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is_a</a:t>
            </a:r>
            <a:endParaRPr lang="ru-RU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906022" y="483527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is_a</a:t>
            </a:r>
            <a:endParaRPr lang="ru-RU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7102475" y="340876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Required</a:t>
            </a:r>
            <a:endParaRPr lang="ru-RU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906022" y="303943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Required</a:t>
            </a:r>
            <a:endParaRPr lang="ru-RU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5272687" y="380258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Required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3468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Smart Home Cleaning </a:t>
            </a:r>
            <a:r>
              <a:rPr lang="en-US" altLang="ru-RU" dirty="0" smtClean="0">
                <a:latin typeface="Calibri" panose="020F0502020204030204" pitchFamily="34" charset="0"/>
              </a:rPr>
              <a:t>Scenario:</a:t>
            </a:r>
            <a:r>
              <a:rPr lang="en-US" altLang="ru-RU" dirty="0">
                <a:latin typeface="Calibri" panose="020F0502020204030204" pitchFamily="34" charset="0"/>
              </a:rPr>
              <a:t/>
            </a:r>
            <a:br>
              <a:rPr lang="en-US" altLang="ru-RU" dirty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Manipulating </a:t>
            </a:r>
            <a:r>
              <a:rPr lang="en-US" dirty="0">
                <a:latin typeface="Calibri" panose="020F0502020204030204" pitchFamily="34" charset="0"/>
              </a:rPr>
              <a:t>Robot Ontology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B65642-AED5-40AD-823B-6948648C0862}" type="slidenum">
              <a:rPr lang="ru-RU" altLang="en-US" smtClean="0"/>
              <a:pPr>
                <a:defRPr/>
              </a:pPr>
              <a:t>18</a:t>
            </a:fld>
            <a:endParaRPr lang="ru-RU" alt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231" t="23881" r="6154" b="10430"/>
          <a:stretch/>
        </p:blipFill>
        <p:spPr>
          <a:xfrm>
            <a:off x="250825" y="1599614"/>
            <a:ext cx="8470755" cy="42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0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Smart Home </a:t>
            </a:r>
            <a:r>
              <a:rPr lang="en-US" dirty="0">
                <a:latin typeface="Calibri" panose="020F0502020204030204" pitchFamily="34" charset="0"/>
              </a:rPr>
              <a:t>Cleaning Scenario</a:t>
            </a:r>
            <a:r>
              <a:rPr lang="ru-RU" dirty="0" smtClean="0">
                <a:latin typeface="Calibri" panose="020F0502020204030204" pitchFamily="34" charset="0"/>
              </a:rPr>
              <a:t>:</a:t>
            </a:r>
            <a:r>
              <a:rPr lang="en-US" dirty="0">
                <a:latin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Two </a:t>
            </a:r>
            <a:r>
              <a:rPr lang="en-US" dirty="0">
                <a:latin typeface="Calibri" panose="020F0502020204030204" pitchFamily="34" charset="0"/>
              </a:rPr>
              <a:t>Simplified Scenarios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Robots </a:t>
            </a:r>
            <a:r>
              <a:rPr lang="en-US" dirty="0"/>
              <a:t>Interaction Scenario</a:t>
            </a:r>
          </a:p>
          <a:p>
            <a:pPr lvl="1"/>
            <a:r>
              <a:rPr lang="en-US" dirty="0" smtClean="0"/>
              <a:t>Two </a:t>
            </a:r>
            <a:r>
              <a:rPr lang="en-US" dirty="0"/>
              <a:t>or more robots receive a task to execute actions, e.g. find an object and bring it to a storage. </a:t>
            </a:r>
            <a:endParaRPr lang="en-US" dirty="0" smtClean="0"/>
          </a:p>
          <a:p>
            <a:pPr lvl="1"/>
            <a:r>
              <a:rPr lang="en-US" dirty="0" smtClean="0"/>
              <a:t>Only </a:t>
            </a:r>
            <a:r>
              <a:rPr lang="en-US" dirty="0"/>
              <a:t>one robot should handle this task. </a:t>
            </a:r>
            <a:endParaRPr lang="en-US" dirty="0" smtClean="0"/>
          </a:p>
          <a:p>
            <a:pPr lvl="1"/>
            <a:r>
              <a:rPr lang="en-US" dirty="0" smtClean="0"/>
              <a:t>Robots </a:t>
            </a:r>
            <a:r>
              <a:rPr lang="en-US" dirty="0"/>
              <a:t>should interact to find the one who will bring the object to the storage. </a:t>
            </a:r>
            <a:endParaRPr lang="en-US" dirty="0" smtClean="0"/>
          </a:p>
          <a:p>
            <a:r>
              <a:rPr lang="en-US" dirty="0" smtClean="0"/>
              <a:t>Pick-and-Place Scenario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The system solves the task of pick-and-place an object from one point 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another.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Two types of robots participate in the system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scenario.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- Pipeline </a:t>
            </a:r>
            <a:r>
              <a:rPr lang="en-US" dirty="0">
                <a:latin typeface="Arial" pitchFamily="34" charset="0"/>
                <a:cs typeface="Arial" pitchFamily="34" charset="0"/>
              </a:rPr>
              <a:t>robot (can scan object’s characteristics, can provide the object to the end of pipeline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).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- Manipulating </a:t>
            </a:r>
            <a:r>
              <a:rPr lang="en-US" dirty="0">
                <a:latin typeface="Arial" pitchFamily="34" charset="0"/>
                <a:cs typeface="Arial" pitchFamily="34" charset="0"/>
              </a:rPr>
              <a:t>robot (can take the object and move it to another place based on object’s characteristics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7D7BE-EAC1-4959-B20E-0B511C5E694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78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 smtClean="0"/>
              <a:t>Table of Contents</a:t>
            </a:r>
            <a:endParaRPr lang="ru-RU" altLang="ru-RU" dirty="0" smtClean="0"/>
          </a:p>
        </p:txBody>
      </p:sp>
      <p:sp>
        <p:nvSpPr>
          <p:cNvPr id="12291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5CAB07-55BB-4A8B-BEEE-1593E24637A8}" type="slidenum">
              <a:rPr lang="ru-RU" altLang="en-US" smtClean="0"/>
              <a:pPr/>
              <a:t>2</a:t>
            </a:fld>
            <a:endParaRPr lang="ru-RU" altLang="en-US" smtClean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0825" y="1247774"/>
            <a:ext cx="7821613" cy="49015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ru-RU" sz="2800" kern="0" dirty="0" smtClean="0">
                <a:latin typeface="Calibri" panose="020F0502020204030204" pitchFamily="34" charset="0"/>
              </a:rPr>
              <a:t>Introduction</a:t>
            </a:r>
          </a:p>
          <a:p>
            <a:pPr>
              <a:defRPr/>
            </a:pPr>
            <a:r>
              <a:rPr lang="en-US" altLang="ru-RU" sz="2800" kern="0" dirty="0" smtClean="0">
                <a:latin typeface="Calibri" panose="020F0502020204030204" pitchFamily="34" charset="0"/>
              </a:rPr>
              <a:t>Cyber-Physical-Social Systems (CPSS)</a:t>
            </a:r>
          </a:p>
          <a:p>
            <a:pPr>
              <a:defRPr/>
            </a:pPr>
            <a:r>
              <a:rPr lang="en-US" altLang="ru-RU" sz="2800" kern="0" dirty="0" smtClean="0">
                <a:latin typeface="Calibri" panose="020F0502020204030204" pitchFamily="34" charset="0"/>
              </a:rPr>
              <a:t>Resources Interaction in CPSS</a:t>
            </a:r>
          </a:p>
          <a:p>
            <a:pPr>
              <a:defRPr/>
            </a:pPr>
            <a:r>
              <a:rPr lang="en-US" altLang="ru-RU" sz="2800" kern="0" dirty="0" smtClean="0">
                <a:latin typeface="Calibri" panose="020F0502020204030204" pitchFamily="34" charset="0"/>
              </a:rPr>
              <a:t>Multi-Level Self-Organization Approach</a:t>
            </a:r>
          </a:p>
          <a:p>
            <a:pPr>
              <a:defRPr/>
            </a:pPr>
            <a:r>
              <a:rPr lang="en-US" altLang="ru-RU" sz="2800" kern="0" dirty="0" smtClean="0">
                <a:latin typeface="Calibri" panose="020F0502020204030204" pitchFamily="34" charset="0"/>
              </a:rPr>
              <a:t>Smart Home Cleaning Scenario</a:t>
            </a:r>
          </a:p>
          <a:p>
            <a:pPr lvl="1">
              <a:defRPr/>
            </a:pPr>
            <a:r>
              <a:rPr lang="en-US" altLang="ru-RU" sz="2600" kern="0" dirty="0" smtClean="0">
                <a:latin typeface="Calibri" panose="020F0502020204030204" pitchFamily="34" charset="0"/>
              </a:rPr>
              <a:t>Description</a:t>
            </a:r>
          </a:p>
          <a:p>
            <a:pPr lvl="1">
              <a:defRPr/>
            </a:pPr>
            <a:r>
              <a:rPr lang="en-US" altLang="ru-RU" sz="2600" kern="0" dirty="0" smtClean="0">
                <a:latin typeface="Calibri" panose="020F0502020204030204" pitchFamily="34" charset="0"/>
              </a:rPr>
              <a:t>Participant Ontologies</a:t>
            </a:r>
          </a:p>
          <a:p>
            <a:pPr lvl="1">
              <a:defRPr/>
            </a:pPr>
            <a:r>
              <a:rPr lang="en-US" altLang="ru-RU" sz="2600" kern="0" dirty="0" smtClean="0">
                <a:latin typeface="Calibri" panose="020F0502020204030204" pitchFamily="34" charset="0"/>
              </a:rPr>
              <a:t>Participants Interaction Model</a:t>
            </a:r>
          </a:p>
          <a:p>
            <a:pPr>
              <a:defRPr/>
            </a:pPr>
            <a:r>
              <a:rPr lang="en-US" altLang="ru-RU" sz="2800" kern="0" dirty="0" smtClean="0">
                <a:latin typeface="Calibri" panose="020F0502020204030204" pitchFamily="34" charset="0"/>
              </a:rPr>
              <a:t>Conclusion</a:t>
            </a:r>
          </a:p>
          <a:p>
            <a:pPr lvl="1">
              <a:defRPr/>
            </a:pPr>
            <a:endParaRPr lang="en-US" altLang="ru-RU" sz="2600" kern="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ru-RU" altLang="ru-RU" sz="2800" kern="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58880" y="6597352"/>
            <a:ext cx="2133600" cy="124123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1132" y="116632"/>
            <a:ext cx="7469220" cy="1080120"/>
          </a:xfrm>
        </p:spPr>
        <p:txBody>
          <a:bodyPr>
            <a:normAutofit/>
          </a:bodyPr>
          <a:lstStyle/>
          <a:p>
            <a:r>
              <a:rPr lang="en-US" altLang="ru-RU" dirty="0">
                <a:latin typeface="Calibri" panose="020F0502020204030204" pitchFamily="34" charset="0"/>
              </a:rPr>
              <a:t>Smart Home Cleaning </a:t>
            </a:r>
            <a:r>
              <a:rPr lang="en-US" altLang="ru-RU" dirty="0" smtClean="0">
                <a:latin typeface="Calibri" panose="020F0502020204030204" pitchFamily="34" charset="0"/>
              </a:rPr>
              <a:t>Scenario:</a:t>
            </a:r>
            <a:r>
              <a:rPr lang="en-US" altLang="ru-RU" dirty="0">
                <a:latin typeface="Calibri" panose="020F0502020204030204" pitchFamily="34" charset="0"/>
              </a:rPr>
              <a:t/>
            </a:r>
            <a:br>
              <a:rPr lang="en-US" altLang="ru-RU" dirty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Lego</a:t>
            </a:r>
            <a:r>
              <a:rPr lang="en-US" dirty="0">
                <a:latin typeface="Calibri" panose="020F0502020204030204" pitchFamily="34" charset="0"/>
              </a:rPr>
              <a:t>® </a:t>
            </a:r>
            <a:r>
              <a:rPr lang="en-US" dirty="0" err="1">
                <a:latin typeface="Calibri" panose="020F0502020204030204" pitchFamily="34" charset="0"/>
              </a:rPr>
              <a:t>Mindstorms</a:t>
            </a:r>
            <a:r>
              <a:rPr lang="en-US" dirty="0">
                <a:latin typeface="Calibri" panose="020F0502020204030204" pitchFamily="34" charset="0"/>
              </a:rPr>
              <a:t> EV3 Kit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45544_Brick-with-sensors-and-mot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370249" cy="500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ular Callout 6"/>
          <p:cNvSpPr/>
          <p:nvPr/>
        </p:nvSpPr>
        <p:spPr>
          <a:xfrm>
            <a:off x="899592" y="4869160"/>
            <a:ext cx="1440160" cy="720080"/>
          </a:xfrm>
          <a:prstGeom prst="wedgeRectCallout">
            <a:avLst>
              <a:gd name="adj1" fmla="val -9426"/>
              <a:gd name="adj2" fmla="val -1145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Large motor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79512" y="2852936"/>
            <a:ext cx="936104" cy="720080"/>
          </a:xfrm>
          <a:prstGeom prst="wedgeRectCallout">
            <a:avLst>
              <a:gd name="adj1" fmla="val 64412"/>
              <a:gd name="adj2" fmla="val -3273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Large motor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2843808" y="4293096"/>
            <a:ext cx="1440160" cy="720080"/>
          </a:xfrm>
          <a:prstGeom prst="wedgeRectCallout">
            <a:avLst>
              <a:gd name="adj1" fmla="val 25373"/>
              <a:gd name="adj2" fmla="val -1121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Main block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5796136" y="1196752"/>
            <a:ext cx="1080120" cy="720080"/>
          </a:xfrm>
          <a:prstGeom prst="wedgeRectCallout">
            <a:avLst>
              <a:gd name="adj1" fmla="val -68645"/>
              <a:gd name="adj2" fmla="val 393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Medium motor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7380312" y="1844824"/>
            <a:ext cx="1440160" cy="720080"/>
          </a:xfrm>
          <a:prstGeom prst="wedgeRectCallout">
            <a:avLst>
              <a:gd name="adj1" fmla="val 11331"/>
              <a:gd name="adj2" fmla="val 1015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Ultrasonic sensor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3059832" y="5877272"/>
            <a:ext cx="1440160" cy="720080"/>
          </a:xfrm>
          <a:prstGeom prst="wedgeRectCallout">
            <a:avLst>
              <a:gd name="adj1" fmla="val 72993"/>
              <a:gd name="adj2" fmla="val -669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 sensor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5796136" y="5949280"/>
            <a:ext cx="1368152" cy="720080"/>
          </a:xfrm>
          <a:prstGeom prst="wedgeRectCallout">
            <a:avLst>
              <a:gd name="adj1" fmla="val -17973"/>
              <a:gd name="adj2" fmla="val -10966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Gyroscopic sensor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7380312" y="4869160"/>
            <a:ext cx="1440160" cy="720080"/>
          </a:xfrm>
          <a:prstGeom prst="wedgeRectCallout">
            <a:avLst>
              <a:gd name="adj1" fmla="val -36899"/>
              <a:gd name="adj2" fmla="val -925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Color sensor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5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Облако 43"/>
          <p:cNvSpPr/>
          <p:nvPr/>
        </p:nvSpPr>
        <p:spPr>
          <a:xfrm>
            <a:off x="6660231" y="1478711"/>
            <a:ext cx="2088232" cy="1266610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Cyber Space</a:t>
            </a:r>
            <a:endParaRPr lang="ru-RU" sz="2400" dirty="0">
              <a:solidFill>
                <a:schemeClr val="tx1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 rot="19149819">
            <a:off x="-1099731" y="2138136"/>
            <a:ext cx="5990704" cy="5368442"/>
            <a:chOff x="1461616" y="1161145"/>
            <a:chExt cx="5990704" cy="5368442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4788024" y="4153323"/>
              <a:ext cx="2664296" cy="2376264"/>
            </a:xfrm>
            <a:prstGeom prst="line">
              <a:avLst/>
            </a:prstGeom>
            <a:ln w="3175">
              <a:solidFill>
                <a:srgbClr val="FF7575"/>
              </a:solidFill>
            </a:ln>
            <a:effectLst>
              <a:glow rad="127000">
                <a:srgbClr val="C00000">
                  <a:alpha val="53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461616" y="1161145"/>
              <a:ext cx="2664296" cy="2376264"/>
            </a:xfrm>
            <a:prstGeom prst="line">
              <a:avLst/>
            </a:prstGeom>
            <a:ln w="3175">
              <a:solidFill>
                <a:srgbClr val="FF7575">
                  <a:alpha val="0"/>
                </a:srgbClr>
              </a:solidFill>
            </a:ln>
            <a:effectLst>
              <a:glow rad="127000">
                <a:srgbClr val="C00000">
                  <a:alpha val="53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Smart Home Cleaning </a:t>
            </a:r>
            <a:r>
              <a:rPr lang="en-US" altLang="ru-RU" dirty="0" smtClean="0">
                <a:latin typeface="Calibri" panose="020F0502020204030204" pitchFamily="34" charset="0"/>
              </a:rPr>
              <a:t>Scenario:</a:t>
            </a:r>
            <a:r>
              <a:rPr lang="en-US" altLang="ru-RU" dirty="0">
                <a:latin typeface="Calibri" panose="020F0502020204030204" pitchFamily="34" charset="0"/>
              </a:rPr>
              <a:t/>
            </a:r>
            <a:br>
              <a:rPr lang="en-US" altLang="ru-RU" dirty="0">
                <a:latin typeface="Calibri" panose="020F0502020204030204" pitchFamily="34" charset="0"/>
              </a:rPr>
            </a:br>
            <a:r>
              <a:rPr lang="en-US" altLang="ru-RU" dirty="0" smtClean="0">
                <a:latin typeface="Calibri" panose="020F0502020204030204" pitchFamily="34" charset="0"/>
              </a:rPr>
              <a:t>Lego </a:t>
            </a:r>
            <a:r>
              <a:rPr lang="en-US" dirty="0" smtClean="0">
                <a:latin typeface="Calibri" panose="020F0502020204030204" pitchFamily="34" charset="0"/>
              </a:rPr>
              <a:t>Robots </a:t>
            </a:r>
            <a:r>
              <a:rPr lang="en-US" dirty="0">
                <a:latin typeface="Calibri" panose="020F0502020204030204" pitchFamily="34" charset="0"/>
              </a:rPr>
              <a:t>Interaction </a:t>
            </a:r>
            <a:r>
              <a:rPr lang="en-US" dirty="0" smtClean="0">
                <a:latin typeface="Calibri" panose="020F0502020204030204" pitchFamily="34" charset="0"/>
              </a:rPr>
              <a:t>Scenario Live </a:t>
            </a:r>
            <a:r>
              <a:rPr lang="en-US" dirty="0">
                <a:latin typeface="Calibri" panose="020F0502020204030204" pitchFamily="34" charset="0"/>
              </a:rPr>
              <a:t>Demo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7D7BE-EAC1-4959-B20E-0B511C5E694A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365104"/>
            <a:ext cx="1008111" cy="832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140968"/>
            <a:ext cx="576064" cy="576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12589"/>
            <a:ext cx="1008111" cy="832732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21456" y="-355266"/>
            <a:ext cx="5990704" cy="5368442"/>
            <a:chOff x="1461616" y="1161145"/>
            <a:chExt cx="5990704" cy="5368442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788024" y="4153323"/>
              <a:ext cx="2664296" cy="2376264"/>
            </a:xfrm>
            <a:prstGeom prst="line">
              <a:avLst/>
            </a:prstGeom>
            <a:ln w="3175">
              <a:solidFill>
                <a:srgbClr val="FF7575"/>
              </a:solidFill>
            </a:ln>
            <a:effectLst>
              <a:glow rad="127000">
                <a:srgbClr val="C00000">
                  <a:alpha val="53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61616" y="1161145"/>
              <a:ext cx="2664296" cy="2376264"/>
            </a:xfrm>
            <a:prstGeom prst="line">
              <a:avLst/>
            </a:prstGeom>
            <a:ln w="3175">
              <a:solidFill>
                <a:srgbClr val="FF7575">
                  <a:alpha val="0"/>
                </a:srgbClr>
              </a:solidFill>
            </a:ln>
            <a:effectLst>
              <a:glow rad="127000">
                <a:srgbClr val="C00000">
                  <a:alpha val="53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21088"/>
            <a:ext cx="1443978" cy="11927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51" y="3004099"/>
            <a:ext cx="849802" cy="849802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3563887" y="2492896"/>
            <a:ext cx="1951364" cy="936104"/>
            <a:chOff x="3563887" y="2492896"/>
            <a:chExt cx="1951364" cy="936104"/>
          </a:xfrm>
        </p:grpSpPr>
        <p:cxnSp>
          <p:nvCxnSpPr>
            <p:cNvPr id="23" name="Прямая со стрелкой 22"/>
            <p:cNvCxnSpPr>
              <a:endCxn id="21" idx="1"/>
            </p:cNvCxnSpPr>
            <p:nvPr/>
          </p:nvCxnSpPr>
          <p:spPr>
            <a:xfrm>
              <a:off x="3563887" y="2492896"/>
              <a:ext cx="1951364" cy="936104"/>
            </a:xfrm>
            <a:prstGeom prst="straightConnector1">
              <a:avLst/>
            </a:prstGeom>
            <a:ln w="25400">
              <a:solidFill>
                <a:schemeClr val="bg2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283968" y="2547392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</a:rPr>
                <a:t>40 </a:t>
              </a:r>
              <a:r>
                <a:rPr lang="en-US" dirty="0">
                  <a:solidFill>
                    <a:schemeClr val="bg2"/>
                  </a:solidFill>
                </a:rPr>
                <a:t>cm</a:t>
              </a:r>
              <a:endParaRPr lang="ru-RU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645410" y="2799818"/>
            <a:ext cx="1270407" cy="1549604"/>
            <a:chOff x="1645410" y="2799818"/>
            <a:chExt cx="1270407" cy="1549604"/>
          </a:xfrm>
        </p:grpSpPr>
        <p:cxnSp>
          <p:nvCxnSpPr>
            <p:cNvPr id="27" name="Прямая со стрелкой 26"/>
            <p:cNvCxnSpPr/>
            <p:nvPr/>
          </p:nvCxnSpPr>
          <p:spPr>
            <a:xfrm flipV="1">
              <a:off x="1979712" y="2799818"/>
              <a:ext cx="936105" cy="1549604"/>
            </a:xfrm>
            <a:prstGeom prst="straightConnector1">
              <a:avLst/>
            </a:prstGeom>
            <a:ln w="25400">
              <a:solidFill>
                <a:schemeClr val="bg2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645410" y="3325628"/>
              <a:ext cx="813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3</a:t>
              </a:r>
              <a:r>
                <a:rPr lang="ru-RU" dirty="0" smtClean="0">
                  <a:solidFill>
                    <a:schemeClr val="bg2"/>
                  </a:solidFill>
                </a:rPr>
                <a:t>0 </a:t>
              </a:r>
              <a:r>
                <a:rPr lang="en-US" dirty="0">
                  <a:solidFill>
                    <a:schemeClr val="bg2"/>
                  </a:solidFill>
                </a:rPr>
                <a:t>cm</a:t>
              </a:r>
              <a:endParaRPr lang="ru-RU" dirty="0">
                <a:solidFill>
                  <a:schemeClr val="bg2"/>
                </a:solidFill>
              </a:endParaRPr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28" y="1683110"/>
            <a:ext cx="1443978" cy="1192772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2373847" y="3694960"/>
            <a:ext cx="3141404" cy="1066188"/>
            <a:chOff x="2373847" y="3694960"/>
            <a:chExt cx="3141404" cy="1066188"/>
          </a:xfrm>
        </p:grpSpPr>
        <p:cxnSp>
          <p:nvCxnSpPr>
            <p:cNvPr id="37" name="Прямая со стрелкой 36"/>
            <p:cNvCxnSpPr/>
            <p:nvPr/>
          </p:nvCxnSpPr>
          <p:spPr>
            <a:xfrm flipV="1">
              <a:off x="2373847" y="3694960"/>
              <a:ext cx="3141404" cy="1066188"/>
            </a:xfrm>
            <a:prstGeom prst="straightConnector1">
              <a:avLst/>
            </a:prstGeom>
            <a:ln w="25400">
              <a:solidFill>
                <a:schemeClr val="bg2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3755150" y="4228054"/>
              <a:ext cx="813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</a:rPr>
                <a:t>50 </a:t>
              </a:r>
              <a:r>
                <a:rPr lang="en-US" dirty="0">
                  <a:solidFill>
                    <a:schemeClr val="bg2"/>
                  </a:solidFill>
                </a:rPr>
                <a:t>cm</a:t>
              </a:r>
              <a:endParaRPr lang="ru-RU" dirty="0">
                <a:solidFill>
                  <a:schemeClr val="bg2"/>
                </a:solidFill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381250" y="1305502"/>
            <a:ext cx="8367213" cy="49452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849435" y="1654929"/>
            <a:ext cx="73949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Robot 1:</a:t>
            </a:r>
            <a:br>
              <a:rPr lang="en-US" sz="3200" dirty="0" smtClean="0"/>
            </a:br>
            <a:r>
              <a:rPr lang="ru-RU" sz="3200" dirty="0" smtClean="0"/>
              <a:t>30 </a:t>
            </a:r>
            <a:r>
              <a:rPr lang="en-US" sz="3200" dirty="0" smtClean="0"/>
              <a:t>cm = 30 cm =&gt; It’s another robot.</a:t>
            </a:r>
          </a:p>
          <a:p>
            <a:r>
              <a:rPr lang="en-US" sz="3200" dirty="0" smtClean="0"/>
              <a:t>40 cm – distance to object.</a:t>
            </a:r>
          </a:p>
          <a:p>
            <a:r>
              <a:rPr lang="en-US" sz="3200" dirty="0" smtClean="0"/>
              <a:t>40 cm &lt; 50 cm =&gt; I have to go to object</a:t>
            </a:r>
            <a:endParaRPr lang="ru-RU" sz="3200" dirty="0"/>
          </a:p>
        </p:txBody>
      </p:sp>
      <p:grpSp>
        <p:nvGrpSpPr>
          <p:cNvPr id="45" name="Группа 44"/>
          <p:cNvGrpSpPr/>
          <p:nvPr/>
        </p:nvGrpSpPr>
        <p:grpSpPr>
          <a:xfrm>
            <a:off x="1644045" y="2799818"/>
            <a:ext cx="1270407" cy="1549604"/>
            <a:chOff x="1645410" y="2799818"/>
            <a:chExt cx="1270407" cy="1549604"/>
          </a:xfrm>
        </p:grpSpPr>
        <p:cxnSp>
          <p:nvCxnSpPr>
            <p:cNvPr id="46" name="Прямая со стрелкой 45"/>
            <p:cNvCxnSpPr/>
            <p:nvPr/>
          </p:nvCxnSpPr>
          <p:spPr>
            <a:xfrm flipV="1">
              <a:off x="1979712" y="2799818"/>
              <a:ext cx="936105" cy="1549604"/>
            </a:xfrm>
            <a:prstGeom prst="straightConnector1">
              <a:avLst/>
            </a:prstGeom>
            <a:ln w="25400">
              <a:solidFill>
                <a:schemeClr val="bg2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45410" y="3325628"/>
              <a:ext cx="813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3</a:t>
              </a:r>
              <a:r>
                <a:rPr lang="ru-RU" dirty="0" smtClean="0">
                  <a:solidFill>
                    <a:schemeClr val="bg2"/>
                  </a:solidFill>
                </a:rPr>
                <a:t>0 </a:t>
              </a:r>
              <a:r>
                <a:rPr lang="en-US" dirty="0">
                  <a:solidFill>
                    <a:schemeClr val="bg2"/>
                  </a:solidFill>
                </a:rPr>
                <a:t>cm</a:t>
              </a:r>
              <a:endParaRPr lang="ru-RU" dirty="0">
                <a:solidFill>
                  <a:schemeClr val="bg2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850198" y="1654929"/>
            <a:ext cx="696216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Robot 2:</a:t>
            </a:r>
            <a:br>
              <a:rPr lang="en-US" sz="3200" dirty="0" smtClean="0"/>
            </a:br>
            <a:r>
              <a:rPr lang="ru-RU" sz="3200" dirty="0" smtClean="0"/>
              <a:t>30 </a:t>
            </a:r>
            <a:r>
              <a:rPr lang="en-US" sz="3200" dirty="0" smtClean="0"/>
              <a:t>cm = 30 cm =&gt; It’s another robot.</a:t>
            </a:r>
          </a:p>
          <a:p>
            <a:r>
              <a:rPr lang="en-US" sz="3200" dirty="0" smtClean="0"/>
              <a:t>50 cm – distance to object.</a:t>
            </a:r>
          </a:p>
          <a:p>
            <a:r>
              <a:rPr lang="en-US" sz="3200" dirty="0" smtClean="0"/>
              <a:t>50 cm &gt; 40 cm =&gt; I have to stay here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3349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44444E-6 3.7037E-6 L 0.58923 -0.206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2" y="-10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-2.96296E-6 L 0.35174 -0.131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44444E-6 3.7037E-6 L 0.58923 -0.2067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2" y="-1034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4.81481E-6 L 0.41684 -0.3217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-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7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7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9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900"/>
                            </p:stCondLst>
                            <p:childTnLst>
                              <p:par>
                                <p:cTn id="81" presetID="42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38889E-6 -3.33333E-6 L 0.23003 0.1261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/>
      <p:bldP spid="43" grpId="1"/>
      <p:bldP spid="48" grpId="0"/>
      <p:bldP spid="4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7D7BE-EAC1-4959-B20E-0B511C5E694A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676" y="3008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Video_LEG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94" y="908720"/>
            <a:ext cx="9126705" cy="5133666"/>
          </a:xfrm>
        </p:spPr>
      </p:pic>
    </p:spTree>
    <p:extLst>
      <p:ext uri="{BB962C8B-B14F-4D97-AF65-F5344CB8AC3E}">
        <p14:creationId xmlns:p14="http://schemas.microsoft.com/office/powerpoint/2010/main" val="175825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Conclusion and Future Work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The paper propose </a:t>
            </a:r>
            <a:r>
              <a:rPr lang="en-GB" sz="2400" dirty="0" smtClean="0"/>
              <a:t>ontology based multi-level </a:t>
            </a:r>
            <a:r>
              <a:rPr lang="en-GB" sz="2400" dirty="0"/>
              <a:t>self-organization approach for cyber-physical-social systems </a:t>
            </a:r>
            <a:r>
              <a:rPr lang="en-GB" sz="2400" dirty="0" smtClean="0"/>
              <a:t>operation.</a:t>
            </a:r>
          </a:p>
          <a:p>
            <a:r>
              <a:rPr lang="en-GB" sz="2400" dirty="0" smtClean="0"/>
              <a:t>There </a:t>
            </a:r>
            <a:r>
              <a:rPr lang="en-GB" sz="2400" dirty="0"/>
              <a:t>are three levels for cyber-physical-social system have been identified: strategic level, planning level, and physical </a:t>
            </a:r>
            <a:r>
              <a:rPr lang="en-GB" sz="2400" dirty="0" smtClean="0"/>
              <a:t>level.</a:t>
            </a:r>
          </a:p>
          <a:p>
            <a:r>
              <a:rPr lang="en-GB" sz="2400" dirty="0" smtClean="0"/>
              <a:t>Presented </a:t>
            </a:r>
            <a:r>
              <a:rPr lang="en-GB" sz="2400" dirty="0"/>
              <a:t>in the paper approach allows to extend available at the moment in the market cleaning robots by the smart services that implement optimization of robots </a:t>
            </a:r>
            <a:r>
              <a:rPr lang="en-GB" sz="2400" dirty="0" smtClean="0"/>
              <a:t>behaviour </a:t>
            </a:r>
            <a:r>
              <a:rPr lang="en-GB" sz="2400" dirty="0"/>
              <a:t>and increase quality of operation</a:t>
            </a:r>
            <a:r>
              <a:rPr lang="en-GB" sz="2400" dirty="0" smtClean="0"/>
              <a:t>.</a:t>
            </a:r>
          </a:p>
          <a:p>
            <a:r>
              <a:rPr lang="en-US" sz="2400" dirty="0" smtClean="0"/>
              <a:t>Approach has been prototyping through the two simplified scenarios developed based on Lego </a:t>
            </a:r>
            <a:r>
              <a:rPr lang="en-US" sz="2400" dirty="0" err="1" smtClean="0"/>
              <a:t>Mindstroms</a:t>
            </a:r>
            <a:r>
              <a:rPr lang="en-US" sz="2400" dirty="0" smtClean="0"/>
              <a:t> EV3 kits.</a:t>
            </a:r>
          </a:p>
          <a:p>
            <a:r>
              <a:rPr lang="en-US" sz="2400" dirty="0" smtClean="0"/>
              <a:t>For the future work it is planned to join best parts of developed scenarios for implementing it based on accessible in the market cleaning robots.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B65642-AED5-40AD-823B-6948648C0862}" type="slidenum">
              <a:rPr lang="ru-RU" altLang="en-US" smtClean="0"/>
              <a:pPr>
                <a:defRPr/>
              </a:pPr>
              <a:t>23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7718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Thank you!!!</a:t>
            </a:r>
            <a:endParaRPr lang="ru-RU" altLang="ru-RU" dirty="0">
              <a:latin typeface="Calibri" panose="020F0502020204030204" pitchFamily="34" charset="0"/>
            </a:endParaRP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851025" y="6597650"/>
            <a:ext cx="5529263" cy="219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fld id="{069C8604-2420-42E3-B39C-BFF8E0CFC7C5}" type="slidenum">
              <a:rPr lang="ru-RU" altLang="en-US" smtClean="0"/>
              <a:pPr algn="ctr"/>
              <a:t>24</a:t>
            </a:fld>
            <a:endParaRPr lang="ru-RU" altLang="en-US" smtClean="0"/>
          </a:p>
        </p:txBody>
      </p:sp>
      <p:sp>
        <p:nvSpPr>
          <p:cNvPr id="26628" name="Прямоугольник 5"/>
          <p:cNvSpPr>
            <a:spLocks noChangeArrowheads="1"/>
          </p:cNvSpPr>
          <p:nvPr/>
        </p:nvSpPr>
        <p:spPr bwMode="auto">
          <a:xfrm>
            <a:off x="863600" y="5773738"/>
            <a:ext cx="7202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400"/>
              <a:t>Prof. Alexander SMIRNOV, St. Petersburg, Russia, </a:t>
            </a:r>
          </a:p>
          <a:p>
            <a:r>
              <a:rPr lang="en-US" altLang="ru-RU" sz="2400"/>
              <a:t>E-mail: smir@iias.spb.su</a:t>
            </a:r>
            <a:endParaRPr lang="ru-RU" altLang="ru-RU" sz="2400"/>
          </a:p>
        </p:txBody>
      </p:sp>
      <p:pic>
        <p:nvPicPr>
          <p:cNvPr id="7" name="Рисунок 6" descr="DSC00011.JPG"/>
          <p:cNvPicPr>
            <a:picLocks noChangeAspect="1"/>
          </p:cNvPicPr>
          <p:nvPr/>
        </p:nvPicPr>
        <p:blipFill>
          <a:blip r:embed="rId2" cstate="print">
            <a:lum bright="21000" contrast="21000"/>
          </a:blip>
          <a:srcRect t="7546" r="19885" b="23085"/>
          <a:stretch>
            <a:fillRect/>
          </a:stretch>
        </p:blipFill>
        <p:spPr>
          <a:xfrm>
            <a:off x="864110" y="1486129"/>
            <a:ext cx="7325710" cy="424618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22238"/>
            <a:ext cx="8075613" cy="1003300"/>
          </a:xfrm>
        </p:spPr>
        <p:txBody>
          <a:bodyPr/>
          <a:lstStyle/>
          <a:p>
            <a:r>
              <a:rPr lang="en-US" altLang="ru-RU" smtClean="0">
                <a:latin typeface="Calibri" panose="020F0502020204030204" pitchFamily="34" charset="0"/>
              </a:rPr>
              <a:t>Introduction:  </a:t>
            </a:r>
            <a:br>
              <a:rPr lang="en-US" altLang="ru-RU" smtClean="0">
                <a:latin typeface="Calibri" panose="020F0502020204030204" pitchFamily="34" charset="0"/>
              </a:rPr>
            </a:br>
            <a:r>
              <a:rPr lang="en-US" altLang="ru-RU" smtClean="0">
                <a:latin typeface="Calibri" panose="020F0502020204030204" pitchFamily="34" charset="0"/>
              </a:rPr>
              <a:t>CAIS Lab projects &amp; grants </a:t>
            </a:r>
            <a:r>
              <a:rPr lang="ru-RU" altLang="ru-RU" smtClean="0">
                <a:latin typeface="Calibri" panose="020F0502020204030204" pitchFamily="34" charset="0"/>
              </a:rPr>
              <a:t>(200</a:t>
            </a:r>
            <a:r>
              <a:rPr lang="en-US" altLang="ru-RU" smtClean="0">
                <a:latin typeface="Calibri" panose="020F0502020204030204" pitchFamily="34" charset="0"/>
              </a:rPr>
              <a:t>7</a:t>
            </a:r>
            <a:r>
              <a:rPr lang="ru-RU" altLang="ru-RU" smtClean="0">
                <a:latin typeface="Calibri" panose="020F0502020204030204" pitchFamily="34" charset="0"/>
              </a:rPr>
              <a:t>-20</a:t>
            </a:r>
            <a:r>
              <a:rPr lang="en-US" altLang="ru-RU" smtClean="0">
                <a:latin typeface="Calibri" panose="020F0502020204030204" pitchFamily="34" charset="0"/>
              </a:rPr>
              <a:t>15</a:t>
            </a:r>
            <a:r>
              <a:rPr lang="ru-RU" altLang="ru-RU" smtClean="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8195" name="Picture 40" descr="http://www.unternehmen-region.de/_img/common/1pix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-1920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Группа 29"/>
          <p:cNvGrpSpPr>
            <a:grpSpLocks/>
          </p:cNvGrpSpPr>
          <p:nvPr/>
        </p:nvGrpSpPr>
        <p:grpSpPr bwMode="auto">
          <a:xfrm>
            <a:off x="0" y="1320800"/>
            <a:ext cx="4219575" cy="1225550"/>
            <a:chOff x="-400050" y="1374774"/>
            <a:chExt cx="4219575" cy="1225705"/>
          </a:xfrm>
        </p:grpSpPr>
        <p:grpSp>
          <p:nvGrpSpPr>
            <p:cNvPr id="8230" name="Группа 22"/>
            <p:cNvGrpSpPr>
              <a:grpSpLocks/>
            </p:cNvGrpSpPr>
            <p:nvPr/>
          </p:nvGrpSpPr>
          <p:grpSpPr bwMode="auto">
            <a:xfrm>
              <a:off x="319088" y="1374774"/>
              <a:ext cx="2813334" cy="918093"/>
              <a:chOff x="250825" y="1673225"/>
              <a:chExt cx="2813334" cy="918093"/>
            </a:xfrm>
          </p:grpSpPr>
          <p:pic>
            <p:nvPicPr>
              <p:cNvPr id="8232" name="Picture 5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375" y="1673225"/>
                <a:ext cx="1949450" cy="619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33" name="TextBox 37"/>
              <p:cNvSpPr txBox="1">
                <a:spLocks noChangeArrowheads="1"/>
              </p:cNvSpPr>
              <p:nvPr/>
            </p:nvSpPr>
            <p:spPr bwMode="auto">
              <a:xfrm>
                <a:off x="250825" y="2305050"/>
                <a:ext cx="2813334" cy="286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35000"/>
                  </a:spcBef>
                  <a:buClr>
                    <a:schemeClr val="hlink"/>
                  </a:buClr>
                  <a:buSzPct val="80000"/>
                </a:pPr>
                <a:r>
                  <a:rPr lang="en-US" altLang="ru-RU" sz="1400" b="1"/>
                  <a:t>Russian Academy of Sciences</a:t>
                </a:r>
                <a:endParaRPr lang="ru-RU" altLang="ru-RU" sz="1400" b="1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-400050" y="2292465"/>
              <a:ext cx="4219575" cy="3080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lvl="1">
                <a:spcBef>
                  <a:spcPts val="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6 projects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8197" name="Группа 32"/>
          <p:cNvGrpSpPr>
            <a:grpSpLocks/>
          </p:cNvGrpSpPr>
          <p:nvPr/>
        </p:nvGrpSpPr>
        <p:grpSpPr bwMode="auto">
          <a:xfrm>
            <a:off x="2605088" y="3187700"/>
            <a:ext cx="979487" cy="1601788"/>
            <a:chOff x="6889498" y="1131797"/>
            <a:chExt cx="979755" cy="1603083"/>
          </a:xfrm>
        </p:grpSpPr>
        <p:pic>
          <p:nvPicPr>
            <p:cNvPr id="8228" name="Picture 2" descr="http://grant.rfh.ru/rfh/templates/Yougrids/images/metal/header_bg.jpg">
              <a:hlinkClick r:id="rId5" tooltip="Главная страница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323" y="1131797"/>
              <a:ext cx="977930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889498" y="2448899"/>
              <a:ext cx="840017" cy="2859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 1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grant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8198" name="Группа 30"/>
          <p:cNvGrpSpPr>
            <a:grpSpLocks/>
          </p:cNvGrpSpPr>
          <p:nvPr/>
        </p:nvGrpSpPr>
        <p:grpSpPr bwMode="auto">
          <a:xfrm>
            <a:off x="4548188" y="1824038"/>
            <a:ext cx="3905250" cy="1001712"/>
            <a:chOff x="81419" y="3275008"/>
            <a:chExt cx="3904820" cy="1001026"/>
          </a:xfrm>
        </p:grpSpPr>
        <p:pic>
          <p:nvPicPr>
            <p:cNvPr id="8226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" y="3275008"/>
              <a:ext cx="3786214" cy="714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1419" y="3988894"/>
              <a:ext cx="1009539" cy="2871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4 projects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8199" name="Группа 33"/>
          <p:cNvGrpSpPr>
            <a:grpSpLocks/>
          </p:cNvGrpSpPr>
          <p:nvPr/>
        </p:nvGrpSpPr>
        <p:grpSpPr bwMode="auto">
          <a:xfrm>
            <a:off x="3800475" y="3108325"/>
            <a:ext cx="2705100" cy="1833563"/>
            <a:chOff x="4068779" y="3128169"/>
            <a:chExt cx="2705675" cy="1472974"/>
          </a:xfrm>
        </p:grpSpPr>
        <p:pic>
          <p:nvPicPr>
            <p:cNvPr id="8224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764" y="3128169"/>
              <a:ext cx="1812955" cy="88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068779" y="4154787"/>
              <a:ext cx="2705675" cy="4463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latin typeface="Arial" charset="0"/>
                </a:rPr>
                <a:t>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FP6 IST – 1</a:t>
              </a: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project</a:t>
              </a: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(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IP “ILIPT”)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ENPI-Finland - 1</a:t>
              </a: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project  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8200" name="Группа 34"/>
          <p:cNvGrpSpPr>
            <a:grpSpLocks/>
          </p:cNvGrpSpPr>
          <p:nvPr/>
        </p:nvGrpSpPr>
        <p:grpSpPr bwMode="auto">
          <a:xfrm>
            <a:off x="6994525" y="5124450"/>
            <a:ext cx="1458913" cy="1174750"/>
            <a:chOff x="6764338" y="3128169"/>
            <a:chExt cx="1458912" cy="1174609"/>
          </a:xfrm>
        </p:grpSpPr>
        <p:pic>
          <p:nvPicPr>
            <p:cNvPr id="8222" name="Picture 15" descr="http://www.si.se/Layout/Si/logo.gif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4338" y="3128169"/>
              <a:ext cx="1458912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889751" y="4017062"/>
              <a:ext cx="930274" cy="2857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 2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grants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8201" name="Группа 37"/>
          <p:cNvGrpSpPr>
            <a:grpSpLocks/>
          </p:cNvGrpSpPr>
          <p:nvPr/>
        </p:nvGrpSpPr>
        <p:grpSpPr bwMode="auto">
          <a:xfrm>
            <a:off x="312738" y="5365750"/>
            <a:ext cx="1816100" cy="1352550"/>
            <a:chOff x="236385" y="4829175"/>
            <a:chExt cx="1816407" cy="1352550"/>
          </a:xfrm>
        </p:grpSpPr>
        <p:pic>
          <p:nvPicPr>
            <p:cNvPr id="8219" name="Picture 4" descr="Nokia - Connecting peopl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85" y="4829175"/>
              <a:ext cx="1816407" cy="521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0" name="Прямоугольник 17"/>
            <p:cNvSpPr>
              <a:spLocks noChangeArrowheads="1"/>
            </p:cNvSpPr>
            <p:nvPr/>
          </p:nvSpPr>
          <p:spPr bwMode="auto">
            <a:xfrm>
              <a:off x="795338" y="5267325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</a:pPr>
              <a:endParaRPr lang="ru-RU" altLang="ru-RU" sz="2000" b="1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5999" y="5391150"/>
              <a:ext cx="1011409" cy="5556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5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projects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1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grant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8202" name="Группа 39"/>
          <p:cNvGrpSpPr>
            <a:grpSpLocks/>
          </p:cNvGrpSpPr>
          <p:nvPr/>
        </p:nvGrpSpPr>
        <p:grpSpPr bwMode="auto">
          <a:xfrm>
            <a:off x="5976938" y="2954338"/>
            <a:ext cx="3048000" cy="1425575"/>
            <a:chOff x="2437401" y="4449635"/>
            <a:chExt cx="3048000" cy="1426215"/>
          </a:xfrm>
        </p:grpSpPr>
        <p:pic>
          <p:nvPicPr>
            <p:cNvPr id="8217" name="Содержимое 3" descr="ForAV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401" y="4449635"/>
              <a:ext cx="3048000" cy="142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683588" y="5515325"/>
              <a:ext cx="839788" cy="2858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 1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grant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8203" name="Группа 41"/>
          <p:cNvGrpSpPr>
            <a:grpSpLocks/>
          </p:cNvGrpSpPr>
          <p:nvPr/>
        </p:nvGrpSpPr>
        <p:grpSpPr bwMode="auto">
          <a:xfrm>
            <a:off x="4397375" y="5208588"/>
            <a:ext cx="2208213" cy="1511300"/>
            <a:chOff x="5661026" y="4710510"/>
            <a:chExt cx="2208228" cy="1513408"/>
          </a:xfrm>
        </p:grpSpPr>
        <p:grpSp>
          <p:nvGrpSpPr>
            <p:cNvPr id="8213" name="Группа 19"/>
            <p:cNvGrpSpPr>
              <a:grpSpLocks/>
            </p:cNvGrpSpPr>
            <p:nvPr/>
          </p:nvGrpSpPr>
          <p:grpSpPr bwMode="auto">
            <a:xfrm>
              <a:off x="5661026" y="4710510"/>
              <a:ext cx="2208228" cy="1269294"/>
              <a:chOff x="5661025" y="4153693"/>
              <a:chExt cx="2827337" cy="1391382"/>
            </a:xfrm>
          </p:grpSpPr>
          <p:pic>
            <p:nvPicPr>
              <p:cNvPr id="8215" name="Picture 1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6650" y="4153693"/>
                <a:ext cx="1333500" cy="328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6" name="TextBox 15"/>
              <p:cNvSpPr txBox="1">
                <a:spLocks noChangeArrowheads="1"/>
              </p:cNvSpPr>
              <p:nvPr/>
            </p:nvSpPr>
            <p:spPr bwMode="auto">
              <a:xfrm>
                <a:off x="5661025" y="4592638"/>
                <a:ext cx="2827337" cy="952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35000"/>
                  </a:spcBef>
                  <a:buClr>
                    <a:schemeClr val="hlink"/>
                  </a:buClr>
                  <a:buSzPct val="80000"/>
                </a:pPr>
                <a:r>
                  <a:rPr lang="en-US" altLang="ru-RU" sz="1400" b="1">
                    <a:latin typeface="Calibri" panose="020F0502020204030204" pitchFamily="34" charset="0"/>
                  </a:rPr>
                  <a:t>The Swedish Foundation for International Cooperation in Research and Higher Education</a:t>
                </a:r>
                <a:endParaRPr lang="ru-RU" altLang="ru-RU" sz="1400" b="1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6234118" y="5937769"/>
              <a:ext cx="930281" cy="286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 2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grants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8204" name="TextBox 42"/>
          <p:cNvSpPr txBox="1">
            <a:spLocks noChangeArrowheads="1"/>
          </p:cNvSpPr>
          <p:nvPr/>
        </p:nvSpPr>
        <p:spPr bwMode="auto">
          <a:xfrm>
            <a:off x="5661025" y="6597650"/>
            <a:ext cx="3159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5000"/>
              </a:spcBef>
              <a:buClr>
                <a:schemeClr val="hlink"/>
              </a:buClr>
              <a:buSzPct val="80000"/>
              <a:buFont typeface="Monotype Sorts"/>
              <a:buChar char="s"/>
            </a:pPr>
            <a:endParaRPr lang="ru-RU" altLang="ru-RU" sz="2000" b="1"/>
          </a:p>
        </p:txBody>
      </p:sp>
      <p:grpSp>
        <p:nvGrpSpPr>
          <p:cNvPr id="8205" name="Группа 44"/>
          <p:cNvGrpSpPr>
            <a:grpSpLocks/>
          </p:cNvGrpSpPr>
          <p:nvPr/>
        </p:nvGrpSpPr>
        <p:grpSpPr bwMode="auto">
          <a:xfrm>
            <a:off x="2238375" y="5365750"/>
            <a:ext cx="2159000" cy="790575"/>
            <a:chOff x="4546959" y="6163950"/>
            <a:chExt cx="2159000" cy="300216"/>
          </a:xfrm>
        </p:grpSpPr>
        <p:pic>
          <p:nvPicPr>
            <p:cNvPr id="8211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959" y="6163950"/>
              <a:ext cx="2159000" cy="145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4966059" y="6355654"/>
              <a:ext cx="1319213" cy="1085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10</a:t>
              </a: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projects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8206" name="Группа 42"/>
          <p:cNvGrpSpPr>
            <a:grpSpLocks/>
          </p:cNvGrpSpPr>
          <p:nvPr/>
        </p:nvGrpSpPr>
        <p:grpSpPr bwMode="auto">
          <a:xfrm>
            <a:off x="180975" y="3289300"/>
            <a:ext cx="1962150" cy="1530350"/>
            <a:chOff x="180975" y="3289027"/>
            <a:chExt cx="1962151" cy="1531578"/>
          </a:xfrm>
        </p:grpSpPr>
        <p:sp>
          <p:nvSpPr>
            <p:cNvPr id="24" name="TextBox 23"/>
            <p:cNvSpPr txBox="1"/>
            <p:nvPr/>
          </p:nvSpPr>
          <p:spPr bwMode="auto">
            <a:xfrm>
              <a:off x="180975" y="4534626"/>
              <a:ext cx="1962151" cy="285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26 grants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  <p:pic>
          <p:nvPicPr>
            <p:cNvPr id="8210" name="Рисунок 4" descr="rffi_stamp.gi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9088" y="3289027"/>
              <a:ext cx="1824038" cy="113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07" name="TextBox 41"/>
          <p:cNvSpPr txBox="1">
            <a:spLocks noChangeArrowheads="1"/>
          </p:cNvSpPr>
          <p:nvPr/>
        </p:nvSpPr>
        <p:spPr bwMode="auto">
          <a:xfrm>
            <a:off x="4667250" y="1565275"/>
            <a:ext cx="36591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5000"/>
              </a:spcBef>
              <a:buClr>
                <a:schemeClr val="hlink"/>
              </a:buClr>
              <a:buSzPct val="80000"/>
              <a:buFont typeface="Monotype Sorts"/>
              <a:buNone/>
            </a:pPr>
            <a:r>
              <a:rPr lang="en-US" altLang="ru-RU" sz="1400" b="1"/>
              <a:t>Ministry of Education &amp; Science, Russia</a:t>
            </a:r>
            <a:endParaRPr lang="ru-RU" altLang="ru-RU" sz="1400" b="1"/>
          </a:p>
        </p:txBody>
      </p:sp>
      <p:sp>
        <p:nvSpPr>
          <p:cNvPr id="8208" name="TextBox 42"/>
          <p:cNvSpPr txBox="1">
            <a:spLocks noChangeArrowheads="1"/>
          </p:cNvSpPr>
          <p:nvPr/>
        </p:nvSpPr>
        <p:spPr bwMode="auto">
          <a:xfrm>
            <a:off x="328613" y="2605088"/>
            <a:ext cx="40163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5000"/>
              </a:spcBef>
              <a:buClr>
                <a:schemeClr val="hlink"/>
              </a:buClr>
              <a:buSzPct val="80000"/>
              <a:buFont typeface="Monotype Sorts"/>
              <a:buNone/>
            </a:pPr>
            <a:r>
              <a:rPr lang="en-US" altLang="ru-RU" sz="1400" b="1"/>
              <a:t>Russian Basic Research Foundation</a:t>
            </a:r>
          </a:p>
          <a:p>
            <a:pPr algn="r">
              <a:lnSpc>
                <a:spcPct val="90000"/>
              </a:lnSpc>
              <a:spcBef>
                <a:spcPct val="35000"/>
              </a:spcBef>
              <a:buClr>
                <a:schemeClr val="hlink"/>
              </a:buClr>
              <a:buSzPct val="80000"/>
              <a:buFont typeface="Monotype Sorts"/>
              <a:buNone/>
            </a:pPr>
            <a:r>
              <a:rPr lang="en-US" altLang="ru-RU" sz="1400" b="1"/>
              <a:t>Russian Humanitarian Scientific Foundation</a:t>
            </a:r>
            <a:endParaRPr lang="ru-RU" altLang="ru-RU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 smtClean="0">
                <a:latin typeface="Calibri" panose="020F0502020204030204" pitchFamily="34" charset="0"/>
              </a:rPr>
              <a:t>Introduction:</a:t>
            </a:r>
            <a:br>
              <a:rPr lang="en-US" altLang="ru-RU" dirty="0" smtClean="0">
                <a:latin typeface="Calibri" panose="020F0502020204030204" pitchFamily="34" charset="0"/>
              </a:rPr>
            </a:br>
            <a:r>
              <a:rPr lang="en-US" altLang="ru-RU" dirty="0" smtClean="0">
                <a:latin typeface="Calibri" panose="020F0502020204030204" pitchFamily="34" charset="0"/>
              </a:rPr>
              <a:t>ITMO University</a:t>
            </a:r>
            <a:endParaRPr lang="ru-RU" altLang="ru-RU" sz="2200" dirty="0" smtClean="0">
              <a:latin typeface="Calibri" panose="020F0502020204030204" pitchFamily="34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ru-RU" sz="1800" dirty="0" smtClean="0"/>
              <a:t>St.Petersburg </a:t>
            </a:r>
            <a:r>
              <a:rPr lang="en-US" altLang="ru-RU" sz="1800" dirty="0"/>
              <a:t>National Research University of Information Technologies, Mechanics and </a:t>
            </a:r>
            <a:r>
              <a:rPr lang="en-US" altLang="ru-RU" sz="1800" dirty="0" smtClean="0"/>
              <a:t>Optics, m</a:t>
            </a:r>
            <a:r>
              <a:rPr lang="en-GB" sz="1800" dirty="0" smtClean="0"/>
              <a:t>ore </a:t>
            </a:r>
            <a:r>
              <a:rPr lang="en-GB" sz="1800" dirty="0"/>
              <a:t>than 10000 full-time students; about 1000 lectures (700 PhD)</a:t>
            </a:r>
            <a:endParaRPr lang="en-GB" sz="1800" dirty="0" smtClean="0"/>
          </a:p>
          <a:p>
            <a:pPr marL="360000">
              <a:spcBef>
                <a:spcPts val="600"/>
              </a:spcBef>
              <a:defRPr/>
            </a:pPr>
            <a:r>
              <a:rPr lang="en-GB" sz="1800" dirty="0" smtClean="0"/>
              <a:t>Established in 1900</a:t>
            </a:r>
          </a:p>
          <a:p>
            <a:pPr marL="17100" indent="0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endParaRPr lang="en-GB" sz="1800" dirty="0" smtClean="0"/>
          </a:p>
          <a:p>
            <a:pPr marL="360000">
              <a:spcBef>
                <a:spcPts val="600"/>
              </a:spcBef>
              <a:defRPr/>
            </a:pPr>
            <a:r>
              <a:rPr lang="en-GB" sz="1800" dirty="0" smtClean="0"/>
              <a:t>In 2013 the University won a Russian contest among the Leading World Research &amp; Educational Centres </a:t>
            </a:r>
            <a:r>
              <a:rPr lang="en-GB" sz="1800" i="1" dirty="0" smtClean="0"/>
              <a:t>(only 15 universities were selected, now – 14 universities).</a:t>
            </a:r>
          </a:p>
          <a:p>
            <a:pPr marL="360000">
              <a:spcBef>
                <a:spcPts val="600"/>
              </a:spcBef>
              <a:defRPr/>
            </a:pPr>
            <a:r>
              <a:rPr lang="en-GB" sz="1800" dirty="0"/>
              <a:t>The University includes 15 Faculties, 3 Institutes, 7 Research </a:t>
            </a:r>
            <a:r>
              <a:rPr lang="en-GB" sz="1800" dirty="0" smtClean="0"/>
              <a:t>Institutes, </a:t>
            </a:r>
            <a:r>
              <a:rPr lang="en-GB" sz="1800" i="1" dirty="0" smtClean="0"/>
              <a:t>49 </a:t>
            </a:r>
            <a:r>
              <a:rPr lang="en-GB" sz="1800" i="1" dirty="0"/>
              <a:t>I</a:t>
            </a:r>
            <a:r>
              <a:rPr lang="en-GB" sz="1800" i="1" dirty="0" smtClean="0"/>
              <a:t>nternational Laboratories (</a:t>
            </a:r>
            <a:r>
              <a:rPr lang="en-GB" sz="1800" i="1" dirty="0" err="1" smtClean="0"/>
              <a:t>ILabs</a:t>
            </a:r>
            <a:r>
              <a:rPr lang="en-GB" sz="1800" i="1" dirty="0" smtClean="0"/>
              <a:t>)</a:t>
            </a:r>
            <a:r>
              <a:rPr lang="en-US" sz="1800" i="1" dirty="0" smtClean="0"/>
              <a:t>:</a:t>
            </a:r>
          </a:p>
          <a:p>
            <a:pPr marL="760050" lvl="1">
              <a:spcBef>
                <a:spcPts val="600"/>
              </a:spcBef>
              <a:defRPr/>
            </a:pPr>
            <a:r>
              <a:rPr lang="en-GB" sz="1700" dirty="0" err="1" smtClean="0"/>
              <a:t>Prof</a:t>
            </a:r>
            <a:r>
              <a:rPr lang="en-GB" sz="1700" dirty="0" err="1"/>
              <a:t>.</a:t>
            </a:r>
            <a:r>
              <a:rPr lang="en-GB" sz="1700" dirty="0"/>
              <a:t> </a:t>
            </a:r>
            <a:r>
              <a:rPr lang="en-GB" sz="1700" dirty="0" smtClean="0"/>
              <a:t>Alexander Smirnov – a head of </a:t>
            </a:r>
            <a:r>
              <a:rPr lang="en-GB" sz="1700" b="1" i="1" dirty="0" smtClean="0"/>
              <a:t>International Laboratory (</a:t>
            </a:r>
            <a:r>
              <a:rPr lang="en-GB" sz="1700" b="1" i="1" dirty="0" err="1" smtClean="0"/>
              <a:t>Ilab</a:t>
            </a:r>
            <a:r>
              <a:rPr lang="en-GB" sz="1700" b="1" i="1" dirty="0" smtClean="0"/>
              <a:t>) on </a:t>
            </a:r>
            <a:r>
              <a:rPr lang="en-GB" sz="1700" b="1" i="1" dirty="0"/>
              <a:t>Intelligent Technologies for </a:t>
            </a:r>
            <a:r>
              <a:rPr lang="en-GB" sz="1700" b="1" i="1" dirty="0" smtClean="0"/>
              <a:t>Socio-Cyber-Physical </a:t>
            </a:r>
            <a:r>
              <a:rPr lang="en-GB" sz="1700" b="1" i="1" dirty="0"/>
              <a:t>Systems </a:t>
            </a:r>
            <a:r>
              <a:rPr lang="en-GB" sz="1700" b="1" i="1" dirty="0" smtClean="0"/>
              <a:t>(March, 2014)</a:t>
            </a:r>
          </a:p>
          <a:p>
            <a:pPr marL="760050" lvl="1">
              <a:spcBef>
                <a:spcPts val="600"/>
              </a:spcBef>
              <a:defRPr/>
            </a:pPr>
            <a:r>
              <a:rPr lang="en-GB" sz="1700" dirty="0"/>
              <a:t>T</a:t>
            </a:r>
            <a:r>
              <a:rPr lang="en-GB" sz="1700" dirty="0" smtClean="0"/>
              <a:t>he </a:t>
            </a:r>
            <a:r>
              <a:rPr lang="en-GB" sz="1700" dirty="0" err="1" smtClean="0"/>
              <a:t>Ilab</a:t>
            </a:r>
            <a:r>
              <a:rPr lang="en-GB" sz="1700" dirty="0" smtClean="0"/>
              <a:t> staff: </a:t>
            </a:r>
            <a:r>
              <a:rPr lang="en-GB" sz="1700" dirty="0" err="1" smtClean="0"/>
              <a:t>Prof.</a:t>
            </a:r>
            <a:r>
              <a:rPr lang="en-GB" sz="1700" dirty="0"/>
              <a:t>,</a:t>
            </a:r>
            <a:r>
              <a:rPr lang="en-GB" sz="1700" dirty="0" smtClean="0"/>
              <a:t> </a:t>
            </a:r>
            <a:r>
              <a:rPr lang="en-GB" sz="1700" dirty="0" err="1" smtClean="0"/>
              <a:t>Dr.habil</a:t>
            </a:r>
            <a:r>
              <a:rPr lang="en-GB" sz="1700" dirty="0" smtClean="0"/>
              <a:t> (2); PhD (6); PhD students (4); Master students (13)</a:t>
            </a:r>
            <a:endParaRPr lang="en-GB" sz="1700" dirty="0"/>
          </a:p>
          <a:p>
            <a:pPr marL="17100" indent="0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endParaRPr lang="en-GB" sz="1800" i="1" dirty="0" smtClean="0"/>
          </a:p>
          <a:p>
            <a:pPr>
              <a:defRPr/>
            </a:pPr>
            <a:endParaRPr lang="en-GB" sz="1800" dirty="0" smtClean="0"/>
          </a:p>
        </p:txBody>
      </p:sp>
      <p:sp>
        <p:nvSpPr>
          <p:cNvPr id="9220" name="TextBox 42"/>
          <p:cNvSpPr txBox="1">
            <a:spLocks noChangeArrowheads="1"/>
          </p:cNvSpPr>
          <p:nvPr/>
        </p:nvSpPr>
        <p:spPr bwMode="auto">
          <a:xfrm>
            <a:off x="5329238" y="4941888"/>
            <a:ext cx="4016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5000"/>
              </a:spcBef>
              <a:buClr>
                <a:schemeClr val="hlink"/>
              </a:buClr>
              <a:buSzPct val="80000"/>
              <a:buFont typeface="Monotype Sorts"/>
              <a:buNone/>
            </a:pPr>
            <a:r>
              <a:rPr lang="en-US" altLang="ru-RU" sz="1400" b="1"/>
              <a:t>Russian Basic Research Foundation</a:t>
            </a:r>
          </a:p>
        </p:txBody>
      </p:sp>
      <p:grpSp>
        <p:nvGrpSpPr>
          <p:cNvPr id="9221" name="Группа 42"/>
          <p:cNvGrpSpPr>
            <a:grpSpLocks/>
          </p:cNvGrpSpPr>
          <p:nvPr/>
        </p:nvGrpSpPr>
        <p:grpSpPr bwMode="auto">
          <a:xfrm>
            <a:off x="6029325" y="5308600"/>
            <a:ext cx="1962150" cy="1530350"/>
            <a:chOff x="180975" y="3289027"/>
            <a:chExt cx="1962151" cy="1531578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180975" y="4534626"/>
              <a:ext cx="1962151" cy="285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2 grants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  <p:pic>
          <p:nvPicPr>
            <p:cNvPr id="9227" name="Рисунок 4" descr="rffi_stamp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9088" y="3289027"/>
              <a:ext cx="1824038" cy="113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2" name="TextBox 41"/>
          <p:cNvSpPr txBox="1">
            <a:spLocks noChangeArrowheads="1"/>
          </p:cNvSpPr>
          <p:nvPr/>
        </p:nvSpPr>
        <p:spPr bwMode="auto">
          <a:xfrm>
            <a:off x="744538" y="4906963"/>
            <a:ext cx="3659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5000"/>
              </a:spcBef>
              <a:buClr>
                <a:schemeClr val="hlink"/>
              </a:buClr>
              <a:buSzPct val="80000"/>
              <a:buFont typeface="Monotype Sorts"/>
              <a:buNone/>
            </a:pPr>
            <a:r>
              <a:rPr lang="en-US" altLang="ru-RU" sz="1400" b="1"/>
              <a:t>Ministry of Education &amp; Science, Russia</a:t>
            </a:r>
            <a:endParaRPr lang="ru-RU" altLang="ru-RU" sz="1400" b="1"/>
          </a:p>
        </p:txBody>
      </p:sp>
      <p:grpSp>
        <p:nvGrpSpPr>
          <p:cNvPr id="9223" name="Группа 30"/>
          <p:cNvGrpSpPr>
            <a:grpSpLocks/>
          </p:cNvGrpSpPr>
          <p:nvPr/>
        </p:nvGrpSpPr>
        <p:grpSpPr bwMode="auto">
          <a:xfrm>
            <a:off x="620713" y="5359400"/>
            <a:ext cx="3905250" cy="1000125"/>
            <a:chOff x="81419" y="3275008"/>
            <a:chExt cx="3904820" cy="999922"/>
          </a:xfrm>
        </p:grpSpPr>
        <p:pic>
          <p:nvPicPr>
            <p:cNvPr id="92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" y="3275008"/>
              <a:ext cx="3786214" cy="714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1419" y="3989238"/>
              <a:ext cx="920649" cy="2856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>
                  <a:schemeClr val="hlink"/>
                </a:buClr>
                <a:buSzPct val="80000"/>
                <a:defRPr/>
              </a:pPr>
              <a:r>
                <a:rPr lang="ru-RU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 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1 project</a:t>
              </a:r>
              <a:endParaRPr lang="ru-RU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50825" y="122238"/>
            <a:ext cx="8139113" cy="1003300"/>
          </a:xfrm>
        </p:spPr>
        <p:txBody>
          <a:bodyPr/>
          <a:lstStyle/>
          <a:p>
            <a:r>
              <a:rPr lang="en-US" altLang="ru-RU" dirty="0" smtClean="0">
                <a:latin typeface="Calibri" panose="020F0502020204030204" pitchFamily="34" charset="0"/>
              </a:rPr>
              <a:t>Introduction: </a:t>
            </a:r>
            <a:r>
              <a:rPr lang="en-US" altLang="ru-RU" dirty="0" err="1" smtClean="0">
                <a:latin typeface="Calibri" panose="020F0502020204030204" pitchFamily="34" charset="0"/>
              </a:rPr>
              <a:t>ILab</a:t>
            </a:r>
            <a:r>
              <a:rPr lang="en-US" altLang="ru-RU" dirty="0" smtClean="0">
                <a:latin typeface="Calibri" panose="020F0502020204030204" pitchFamily="34" charset="0"/>
              </a:rPr>
              <a:t> on Intelligent Technologies for Socio-Cyber-Physical Systems </a:t>
            </a:r>
            <a:endParaRPr lang="ru-RU" altLang="ru-RU" dirty="0" smtClean="0">
              <a:latin typeface="Calibri" panose="020F050202020403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50825" y="1196975"/>
            <a:ext cx="8599488" cy="35861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ru-RU" dirty="0" smtClean="0"/>
              <a:t>Doing research in the area of social cyber-physical systems, which tightly integrate human users, cyber (IT) systems, and physical systems (real world objects) in real time.</a:t>
            </a:r>
          </a:p>
          <a:p>
            <a:pPr>
              <a:defRPr/>
            </a:pPr>
            <a:r>
              <a:rPr lang="en-US" altLang="ru-RU" dirty="0" smtClean="0"/>
              <a:t>Supervising PhD and master students during work on their theses in the areas of Business Informatics and Applied Informatics of the program Information Systems in Business Process Management.</a:t>
            </a:r>
            <a:endParaRPr lang="ru-RU" altLang="ru-RU" dirty="0" smtClean="0"/>
          </a:p>
          <a:p>
            <a:pPr>
              <a:defRPr/>
            </a:pPr>
            <a:r>
              <a:rPr lang="en-US" altLang="ru-RU" dirty="0" smtClean="0"/>
              <a:t>Carrying out joint educational programs with the Rostock University (one program per year) including summer term for Information Systems &amp; Business Informatics students starting in 2015/2016.</a:t>
            </a:r>
            <a:endParaRPr lang="ru-RU" altLang="ru-RU" dirty="0" smtClean="0"/>
          </a:p>
          <a:p>
            <a:pPr>
              <a:defRPr/>
            </a:pPr>
            <a:r>
              <a:rPr lang="en-US" altLang="ru-RU" dirty="0" smtClean="0"/>
              <a:t>Partners:			</a:t>
            </a:r>
            <a:endParaRPr lang="ru-RU" altLang="ru-RU" dirty="0" smtClean="0"/>
          </a:p>
          <a:p>
            <a:pPr>
              <a:defRPr/>
            </a:pPr>
            <a:endParaRPr lang="ru-RU" altLang="ru-RU" dirty="0" smtClean="0"/>
          </a:p>
        </p:txBody>
      </p:sp>
      <p:pic>
        <p:nvPicPr>
          <p:cNvPr id="1024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4916488"/>
            <a:ext cx="23066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4581525"/>
            <a:ext cx="220662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5051425"/>
            <a:ext cx="131603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22825"/>
            <a:ext cx="28051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5508625"/>
            <a:ext cx="2638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Box 1"/>
          <p:cNvSpPr txBox="1">
            <a:spLocks noChangeArrowheads="1"/>
          </p:cNvSpPr>
          <p:nvPr/>
        </p:nvSpPr>
        <p:spPr bwMode="auto">
          <a:xfrm>
            <a:off x="7197725" y="5468938"/>
            <a:ext cx="1409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1200"/>
              <a:t>Ford Research &amp; Adv. Engineering</a:t>
            </a:r>
            <a:endParaRPr lang="ru-RU" altLang="ru-RU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50825" y="122238"/>
            <a:ext cx="7570788" cy="1003300"/>
          </a:xfrm>
        </p:spPr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Introduction: Top 12 technologies by McKinsey Global Institute (May 2013) </a:t>
            </a:r>
            <a:endParaRPr lang="ru-RU" alt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7" name="Содержимое 3" descr="disruptive-tech-slides-01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0425" y="1071563"/>
            <a:ext cx="7429500" cy="5340350"/>
          </a:xfrm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285750" y="6286500"/>
            <a:ext cx="8878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 i="1"/>
              <a:t>Source:  </a:t>
            </a:r>
            <a:r>
              <a:rPr lang="en-US" altLang="ru-RU" sz="1200"/>
              <a:t>Report MGI “</a:t>
            </a:r>
            <a:r>
              <a:rPr lang="ru-RU" altLang="ru-RU" sz="1200"/>
              <a:t>Disruptive technologies: Advances that will transform life, business, and the global economy</a:t>
            </a:r>
            <a:r>
              <a:rPr lang="en-US" altLang="ru-RU" sz="1200"/>
              <a:t>” (May 2013)</a:t>
            </a:r>
          </a:p>
          <a:p>
            <a:pPr eaLnBrk="1" hangingPunct="1"/>
            <a:r>
              <a:rPr lang="en-US" altLang="ru-RU" sz="1200">
                <a:hlinkClick r:id="rId3"/>
              </a:rPr>
              <a:t>http://www.mckinsey.com/insights/business_technology/disruptive_technologies</a:t>
            </a:r>
            <a:endParaRPr lang="ru-RU" altLang="ru-RU" sz="1200"/>
          </a:p>
        </p:txBody>
      </p:sp>
      <p:sp>
        <p:nvSpPr>
          <p:cNvPr id="6" name="Овал 5"/>
          <p:cNvSpPr/>
          <p:nvPr/>
        </p:nvSpPr>
        <p:spPr>
          <a:xfrm>
            <a:off x="1241425" y="2214563"/>
            <a:ext cx="285750" cy="111442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Introduction: </a:t>
            </a:r>
            <a:r>
              <a:rPr lang="en-US" altLang="ru-RU" dirty="0" smtClean="0">
                <a:latin typeface="Calibri" panose="020F0502020204030204" pitchFamily="34" charset="0"/>
              </a:rPr>
              <a:t/>
            </a:r>
            <a:br>
              <a:rPr lang="en-US" altLang="ru-RU" dirty="0" smtClean="0">
                <a:latin typeface="Calibri" panose="020F0502020204030204" pitchFamily="34" charset="0"/>
              </a:rPr>
            </a:br>
            <a:r>
              <a:rPr lang="en-US" altLang="ru-RU" dirty="0" smtClean="0">
                <a:latin typeface="Calibri" panose="020F0502020204030204" pitchFamily="34" charset="0"/>
              </a:rPr>
              <a:t>Research </a:t>
            </a:r>
            <a:r>
              <a:rPr lang="en-US" dirty="0" smtClean="0">
                <a:latin typeface="Calibri" panose="020F0502020204030204" pitchFamily="34" charset="0"/>
              </a:rPr>
              <a:t>Motivation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20759"/>
            <a:ext cx="5040560" cy="3384297"/>
          </a:xfrm>
        </p:spPr>
        <p:txBody>
          <a:bodyPr/>
          <a:lstStyle/>
          <a:p>
            <a:pPr algn="just"/>
            <a:r>
              <a:rPr lang="en-US" altLang="ru-RU" b="1" dirty="0" smtClean="0"/>
              <a:t>Device interaction</a:t>
            </a:r>
            <a:r>
              <a:rPr lang="ru-RU" altLang="ru-RU" dirty="0" smtClean="0"/>
              <a:t> </a:t>
            </a:r>
            <a:r>
              <a:rPr lang="en-US" altLang="ru-RU" dirty="0" smtClean="0"/>
              <a:t>technologies which allows to achieve </a:t>
            </a:r>
            <a:r>
              <a:rPr lang="en-US" altLang="ru-RU" b="1" dirty="0" smtClean="0"/>
              <a:t>maximum profit</a:t>
            </a:r>
            <a:r>
              <a:rPr lang="en-US" altLang="ru-RU" dirty="0" smtClean="0"/>
              <a:t>: Internet of Things (</a:t>
            </a:r>
            <a:r>
              <a:rPr lang="en-US" altLang="ru-RU" dirty="0" err="1" smtClean="0"/>
              <a:t>IoT</a:t>
            </a:r>
            <a:r>
              <a:rPr lang="en-US" altLang="ru-RU" dirty="0"/>
              <a:t>), </a:t>
            </a:r>
            <a:r>
              <a:rPr lang="en-US" altLang="ru-RU" dirty="0" smtClean="0"/>
              <a:t>World Wide Sensor Network, Smart Building Environment, and etc.</a:t>
            </a:r>
          </a:p>
          <a:p>
            <a:pPr algn="just"/>
            <a:r>
              <a:rPr lang="en-US" altLang="ru-RU" dirty="0" smtClean="0"/>
              <a:t>Limitation of </a:t>
            </a:r>
            <a:r>
              <a:rPr lang="en-US" altLang="ru-RU" b="1" dirty="0" smtClean="0"/>
              <a:t>cognitive human abilities</a:t>
            </a:r>
            <a:r>
              <a:rPr lang="en-US" altLang="ru-RU" dirty="0" smtClean="0"/>
              <a:t>,</a:t>
            </a:r>
            <a:r>
              <a:rPr lang="ru-RU" altLang="ru-RU" dirty="0" smtClean="0"/>
              <a:t> </a:t>
            </a:r>
            <a:r>
              <a:rPr lang="en-US" altLang="ru-RU" dirty="0" smtClean="0"/>
              <a:t>which progress slowly than computers (usually at the moment human can not keep in mind all information he/she need for making decisions).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7D7BE-EAC1-4959-B20E-0B511C5E694A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026" name="Picture 2" descr="C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27" y="1406579"/>
            <a:ext cx="2147686" cy="7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301824"/>
            <a:ext cx="60910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altLang="ru-RU" sz="2200" dirty="0"/>
              <a:t>Increasing number of devices with built-in processors and data storage possibilities (more than </a:t>
            </a:r>
            <a:r>
              <a:rPr lang="en-US" altLang="ru-RU" sz="2200" b="1" dirty="0"/>
              <a:t>50 billions</a:t>
            </a:r>
            <a:r>
              <a:rPr lang="en-US" altLang="ru-RU" sz="2200" dirty="0"/>
              <a:t> of devices, more </a:t>
            </a:r>
            <a:r>
              <a:rPr lang="en-US" altLang="ru-RU" sz="2200" dirty="0" smtClean="0"/>
              <a:t>than</a:t>
            </a:r>
            <a:endParaRPr lang="en-US" alt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04724" y="2289872"/>
            <a:ext cx="7533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</a:pPr>
            <a:r>
              <a:rPr lang="en-US" altLang="ru-RU" sz="2200" b="1" dirty="0"/>
              <a:t>5 billions</a:t>
            </a:r>
            <a:r>
              <a:rPr lang="en-US" altLang="ru-RU" sz="2200" dirty="0"/>
              <a:t> of smartphones will be available in </a:t>
            </a:r>
            <a:r>
              <a:rPr lang="en-US" altLang="ru-RU" sz="2200" b="1" dirty="0"/>
              <a:t>10 years</a:t>
            </a:r>
            <a:r>
              <a:rPr lang="en-US" altLang="ru-RU" sz="2200" dirty="0"/>
              <a:t>).</a:t>
            </a:r>
          </a:p>
        </p:txBody>
      </p:sp>
      <p:pic>
        <p:nvPicPr>
          <p:cNvPr id="15362" name="Picture 2" descr="http://yourlife.com.ua/wp-content/uploads/2013/06/mi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25144"/>
            <a:ext cx="2232248" cy="170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7671" t="20447" r="51553" b="15418"/>
          <a:stretch/>
        </p:blipFill>
        <p:spPr>
          <a:xfrm>
            <a:off x="5508104" y="2692105"/>
            <a:ext cx="2420888" cy="228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0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Calibri" panose="020F0502020204030204" pitchFamily="34" charset="0"/>
              </a:rPr>
              <a:t>Cyber-Physical-Social </a:t>
            </a:r>
            <a:r>
              <a:rPr lang="en-US" altLang="ru-RU" dirty="0" smtClean="0">
                <a:latin typeface="Calibri" panose="020F0502020204030204" pitchFamily="34" charset="0"/>
              </a:rPr>
              <a:t>Systems</a:t>
            </a:r>
            <a:r>
              <a:rPr lang="ru-RU" altLang="ru-RU" dirty="0">
                <a:latin typeface="Calibri" panose="020F0502020204030204" pitchFamily="34" charset="0"/>
              </a:rPr>
              <a:t>:</a:t>
            </a:r>
            <a:r>
              <a:rPr lang="en-US" altLang="ru-RU" dirty="0">
                <a:latin typeface="Calibri" panose="020F0502020204030204" pitchFamily="34" charset="0"/>
              </a:rPr>
              <a:t/>
            </a:r>
            <a:br>
              <a:rPr lang="en-US" altLang="ru-RU" dirty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Cyber-Physical </a:t>
            </a:r>
            <a:r>
              <a:rPr lang="en-US" dirty="0">
                <a:latin typeface="Calibri" panose="020F0502020204030204" pitchFamily="34" charset="0"/>
              </a:rPr>
              <a:t>Systems </a:t>
            </a:r>
            <a:r>
              <a:rPr lang="en-US" dirty="0" smtClean="0">
                <a:latin typeface="Calibri" panose="020F0502020204030204" pitchFamily="34" charset="0"/>
              </a:rPr>
              <a:t>Definitions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7D7BE-EAC1-4959-B20E-0B511C5E694A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" name="Рисунок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701" y="1484784"/>
            <a:ext cx="283648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5" y="1268760"/>
            <a:ext cx="56886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</a:rPr>
              <a:t>Cyber-physical systems (CPS) are </a:t>
            </a:r>
            <a:r>
              <a:rPr lang="en-US" b="1" dirty="0" smtClean="0">
                <a:latin typeface="+mj-lt"/>
              </a:rPr>
              <a:t>physical and </a:t>
            </a:r>
            <a:r>
              <a:rPr lang="en-US" b="1" dirty="0">
                <a:latin typeface="+mj-lt"/>
              </a:rPr>
              <a:t>engineered systems</a:t>
            </a:r>
            <a:r>
              <a:rPr lang="en-US" dirty="0">
                <a:latin typeface="+mj-lt"/>
              </a:rPr>
              <a:t> whose operations are integrated, monitored, and/or </a:t>
            </a:r>
            <a:r>
              <a:rPr lang="en-US" b="1" dirty="0">
                <a:latin typeface="+mj-lt"/>
              </a:rPr>
              <a:t>controlled</a:t>
            </a:r>
            <a:r>
              <a:rPr lang="en-US" dirty="0">
                <a:latin typeface="+mj-lt"/>
              </a:rPr>
              <a:t> by a </a:t>
            </a:r>
            <a:r>
              <a:rPr lang="en-US" b="1" dirty="0">
                <a:latin typeface="+mj-lt"/>
              </a:rPr>
              <a:t>computational core</a:t>
            </a:r>
            <a:r>
              <a:rPr lang="en-US" dirty="0">
                <a:latin typeface="+mj-lt"/>
              </a:rPr>
              <a:t>. Components are </a:t>
            </a:r>
            <a:r>
              <a:rPr lang="en-US" b="1" dirty="0">
                <a:latin typeface="+mj-lt"/>
              </a:rPr>
              <a:t>networked</a:t>
            </a:r>
            <a:r>
              <a:rPr lang="en-US" dirty="0">
                <a:latin typeface="+mj-lt"/>
              </a:rPr>
              <a:t> at every scale. Computing is deeply embedded into every physical component, possibly even into materials. The computational core is an embedded system, usually demands </a:t>
            </a:r>
            <a:r>
              <a:rPr lang="en-US" b="1" dirty="0">
                <a:latin typeface="+mj-lt"/>
              </a:rPr>
              <a:t>real-time response</a:t>
            </a:r>
            <a:r>
              <a:rPr lang="en-US" dirty="0">
                <a:latin typeface="+mj-lt"/>
              </a:rPr>
              <a:t>, and is most often </a:t>
            </a:r>
            <a:r>
              <a:rPr lang="en-US" dirty="0" smtClean="0">
                <a:latin typeface="+mj-lt"/>
              </a:rPr>
              <a:t>distributed.</a:t>
            </a:r>
          </a:p>
          <a:p>
            <a:pPr algn="r"/>
            <a:r>
              <a:rPr lang="en-US" i="1" dirty="0" smtClean="0">
                <a:latin typeface="+mj-lt"/>
              </a:rPr>
              <a:t>Helen </a:t>
            </a:r>
            <a:r>
              <a:rPr lang="en-US" i="1" dirty="0">
                <a:latin typeface="+mj-lt"/>
              </a:rPr>
              <a:t>Gill, NSF, USA </a:t>
            </a:r>
            <a:endParaRPr lang="ru-RU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5" y="4383145"/>
            <a:ext cx="82809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Cyber-Physical Systems or “smart” systems are co-engineered </a:t>
            </a:r>
            <a:r>
              <a:rPr lang="en-US" b="1" dirty="0">
                <a:latin typeface="+mj-lt"/>
              </a:rPr>
              <a:t>interacting networks of physical and computational components</a:t>
            </a:r>
            <a:r>
              <a:rPr lang="en-US" dirty="0">
                <a:latin typeface="+mj-lt"/>
              </a:rPr>
              <a:t>. These systems will provide the foundation of our critical infrastructure, form the basis of emerging and future smart services, and </a:t>
            </a:r>
            <a:r>
              <a:rPr lang="en-US" b="1" dirty="0">
                <a:latin typeface="+mj-lt"/>
              </a:rPr>
              <a:t>improve our quality of life in many areas</a:t>
            </a:r>
            <a:r>
              <a:rPr lang="en-US" dirty="0" smtClean="0">
                <a:latin typeface="+mj-lt"/>
              </a:rPr>
              <a:t>.</a:t>
            </a:r>
          </a:p>
          <a:p>
            <a:pPr algn="r"/>
            <a:endParaRPr lang="en-US" dirty="0" smtClean="0">
              <a:latin typeface="+mj-lt"/>
            </a:endParaRPr>
          </a:p>
          <a:p>
            <a:pPr algn="r"/>
            <a:r>
              <a:rPr lang="en-US" dirty="0" smtClean="0">
                <a:latin typeface="+mj-lt"/>
              </a:rPr>
              <a:t>National </a:t>
            </a:r>
            <a:r>
              <a:rPr lang="en-US" dirty="0">
                <a:latin typeface="+mj-lt"/>
              </a:rPr>
              <a:t>Institute of Standards and </a:t>
            </a:r>
            <a:r>
              <a:rPr lang="en-US" dirty="0" smtClean="0">
                <a:latin typeface="+mj-lt"/>
              </a:rPr>
              <a:t>Technology, USA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23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 descr="http://www.e-cis.info/foto/news/7710/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331" y="5081651"/>
            <a:ext cx="1735962" cy="130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самол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4" y="4280706"/>
            <a:ext cx="1728192" cy="117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Cyber-Physical</a:t>
            </a:r>
            <a:r>
              <a:rPr lang="ru-RU" dirty="0">
                <a:latin typeface="Calibri" panose="020F0502020204030204" pitchFamily="34" charset="0"/>
              </a:rPr>
              <a:t>-</a:t>
            </a:r>
            <a:r>
              <a:rPr lang="en-US" dirty="0">
                <a:latin typeface="Calibri" panose="020F0502020204030204" pitchFamily="34" charset="0"/>
              </a:rPr>
              <a:t>Social </a:t>
            </a:r>
            <a:r>
              <a:rPr lang="en-US" dirty="0" smtClean="0">
                <a:latin typeface="Calibri" panose="020F0502020204030204" pitchFamily="34" charset="0"/>
              </a:rPr>
              <a:t>Systems</a:t>
            </a:r>
            <a:r>
              <a:rPr lang="ru-RU" dirty="0" smtClean="0">
                <a:latin typeface="Calibri" panose="020F0502020204030204" pitchFamily="34" charset="0"/>
              </a:rPr>
              <a:t>: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Main Components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196976"/>
            <a:ext cx="8599488" cy="1055902"/>
          </a:xfrm>
        </p:spPr>
        <p:txBody>
          <a:bodyPr/>
          <a:lstStyle/>
          <a:p>
            <a:r>
              <a:rPr lang="en-US" sz="2400" dirty="0" smtClean="0"/>
              <a:t>CPSS in contrast with CPS </a:t>
            </a:r>
            <a:r>
              <a:rPr lang="en-US" sz="2400" dirty="0"/>
              <a:t>consist of not only </a:t>
            </a:r>
            <a:r>
              <a:rPr lang="en-US" sz="2400" b="1" dirty="0"/>
              <a:t>cyberspace</a:t>
            </a:r>
            <a:r>
              <a:rPr lang="en-US" sz="2400" dirty="0"/>
              <a:t> and </a:t>
            </a:r>
            <a:r>
              <a:rPr lang="en-US" sz="2400" b="1" dirty="0"/>
              <a:t>physical space</a:t>
            </a:r>
            <a:r>
              <a:rPr lang="en-US" sz="2400" dirty="0"/>
              <a:t>, but also </a:t>
            </a:r>
            <a:r>
              <a:rPr lang="en-US" sz="2400" b="1" dirty="0"/>
              <a:t>human knowledge</a:t>
            </a:r>
            <a:r>
              <a:rPr lang="en-US" sz="2400" dirty="0"/>
              <a:t>, </a:t>
            </a:r>
            <a:r>
              <a:rPr lang="en-US" sz="2400" b="1" dirty="0"/>
              <a:t>mental capabilities</a:t>
            </a:r>
            <a:r>
              <a:rPr lang="en-US" sz="2400" dirty="0"/>
              <a:t>, and </a:t>
            </a:r>
            <a:r>
              <a:rPr lang="en-US" sz="2400" b="1" dirty="0"/>
              <a:t>sociocultural elements</a:t>
            </a:r>
            <a:r>
              <a:rPr lang="en-US" sz="2400" dirty="0" smtClean="0"/>
              <a:t>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7D7BE-EAC1-4959-B20E-0B511C5E694A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3096" name="Picture 24" descr="http://thenextweb.com/wp-content/blogs.dir/1/files/2013/11/social-network-link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261"/>
          <a:stretch/>
        </p:blipFill>
        <p:spPr bwMode="auto">
          <a:xfrm>
            <a:off x="3335643" y="2914496"/>
            <a:ext cx="2964548" cy="101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://blog.techcello.com/wp-content/uploads/2012/09/cellosaas_tenant_hierarchy_support-220x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4012340"/>
            <a:ext cx="2456049" cy="22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4722" y="3880596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Physical world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982136" y="3885564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IT world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805460" y="2535728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Social Networks</a:t>
            </a:r>
            <a:endParaRPr lang="ru-RU" sz="2000" dirty="0"/>
          </a:p>
        </p:txBody>
      </p:sp>
      <p:sp>
        <p:nvSpPr>
          <p:cNvPr id="13" name="Овал 12"/>
          <p:cNvSpPr/>
          <p:nvPr/>
        </p:nvSpPr>
        <p:spPr>
          <a:xfrm>
            <a:off x="3416488" y="3932945"/>
            <a:ext cx="3099728" cy="207480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Cyber-Physical-Social Systems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100" name="Picture 28" descr="Картинки по запросу автомобиль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7"/>
          <a:stretch/>
        </p:blipFill>
        <p:spPr bwMode="auto">
          <a:xfrm>
            <a:off x="274185" y="5220160"/>
            <a:ext cx="1010838" cy="102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news.1k.by/images/site/imagespage/news/20100324/p6302d2f6e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90393" y1="43421" x2="90393" y2="43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749" y="5275959"/>
            <a:ext cx="1392089" cy="138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55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4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5">
        <a:dk1>
          <a:srgbClr val="000000"/>
        </a:dk1>
        <a:lt1>
          <a:srgbClr val="FFFFFF"/>
        </a:lt1>
        <a:dk2>
          <a:srgbClr val="160678"/>
        </a:dk2>
        <a:lt2>
          <a:srgbClr val="003366"/>
        </a:lt2>
        <a:accent1>
          <a:srgbClr val="CCFFCC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FFE2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6">
        <a:dk1>
          <a:srgbClr val="000000"/>
        </a:dk1>
        <a:lt1>
          <a:srgbClr val="FFFFFF"/>
        </a:lt1>
        <a:dk2>
          <a:srgbClr val="160678"/>
        </a:dk2>
        <a:lt2>
          <a:srgbClr val="003366"/>
        </a:lt2>
        <a:accent1>
          <a:srgbClr val="FEFEE8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FEFEF2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10616</TotalTime>
  <Words>1356</Words>
  <Application>Microsoft Office PowerPoint</Application>
  <PresentationFormat>Экран (4:3)</PresentationFormat>
  <Paragraphs>228</Paragraphs>
  <Slides>24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SimSun</vt:lpstr>
      <vt:lpstr>Arial</vt:lpstr>
      <vt:lpstr>Calibri</vt:lpstr>
      <vt:lpstr>Monotype Sorts</vt:lpstr>
      <vt:lpstr>Times New Roman</vt:lpstr>
      <vt:lpstr>Wingdings</vt:lpstr>
      <vt:lpstr>Network</vt:lpstr>
      <vt:lpstr>Multi-Level Self-Organization in Cyber-Physical-Social Systems: Smart Home Cleaning Scenario</vt:lpstr>
      <vt:lpstr>Table of Contents</vt:lpstr>
      <vt:lpstr>Introduction:   CAIS Lab projects &amp; grants (2007-2015)</vt:lpstr>
      <vt:lpstr>Introduction: ITMO University</vt:lpstr>
      <vt:lpstr>Introduction: ILab on Intelligent Technologies for Socio-Cyber-Physical Systems </vt:lpstr>
      <vt:lpstr>Introduction: Top 12 technologies by McKinsey Global Institute (May 2013) </vt:lpstr>
      <vt:lpstr>Introduction:  Research Motivation</vt:lpstr>
      <vt:lpstr>Cyber-Physical-Social Systems: Cyber-Physical Systems Definitions</vt:lpstr>
      <vt:lpstr>Cyber-Physical-Social Systems: Main Components</vt:lpstr>
      <vt:lpstr>Cyber-Physical-Social Systems: Difference between CPS and CPSS</vt:lpstr>
      <vt:lpstr>Resources Interaction in CPSS: Ontology Usage</vt:lpstr>
      <vt:lpstr>Resources Interaction in CPSS: Ontology-Based Approach</vt:lpstr>
      <vt:lpstr>Multi-Level Self-Organization Approach: Principles</vt:lpstr>
      <vt:lpstr>Multi-Level Self-Organization Approach: Generic Scheme</vt:lpstr>
      <vt:lpstr>Smart Home Cleaning Scenario: Description</vt:lpstr>
      <vt:lpstr>Smart Home Cleaning Scenario: Three Levels of Resources </vt:lpstr>
      <vt:lpstr>Smart Home Cleaning Scenario: Vacuum Cleaner Robot Ontology</vt:lpstr>
      <vt:lpstr>Smart Home Cleaning Scenario: Manipulating Robot Ontology</vt:lpstr>
      <vt:lpstr>Smart Home Cleaning Scenario: Two Simplified Scenarios</vt:lpstr>
      <vt:lpstr>Smart Home Cleaning Scenario: Lego® Mindstorms EV3 Kit</vt:lpstr>
      <vt:lpstr>Smart Home Cleaning Scenario: Lego Robots Interaction Scenario Live Demo</vt:lpstr>
      <vt:lpstr>Презентация PowerPoint</vt:lpstr>
      <vt:lpstr>Conclusion and Future Work</vt:lpstr>
      <vt:lpstr>Thank you!!!</vt:lpstr>
    </vt:vector>
  </TitlesOfParts>
  <Company>SPIIRAS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Andrew Ponomarev</dc:creator>
  <cp:lastModifiedBy>Alexander Smirnov</cp:lastModifiedBy>
  <cp:revision>1101</cp:revision>
  <cp:lastPrinted>2014-04-23T12:24:09Z</cp:lastPrinted>
  <dcterms:created xsi:type="dcterms:W3CDTF">2005-06-15T13:41:51Z</dcterms:created>
  <dcterms:modified xsi:type="dcterms:W3CDTF">2015-05-21T11:52:40Z</dcterms:modified>
</cp:coreProperties>
</file>